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261" r:id="rId3"/>
    <p:sldId id="282" r:id="rId4"/>
    <p:sldId id="456" r:id="rId5"/>
    <p:sldId id="459" r:id="rId6"/>
    <p:sldId id="263" r:id="rId7"/>
    <p:sldId id="482" r:id="rId8"/>
    <p:sldId id="323" r:id="rId9"/>
    <p:sldId id="490" r:id="rId10"/>
    <p:sldId id="326" r:id="rId11"/>
    <p:sldId id="492" r:id="rId12"/>
    <p:sldId id="503" r:id="rId13"/>
    <p:sldId id="264" r:id="rId14"/>
    <p:sldId id="325" r:id="rId15"/>
    <p:sldId id="324" r:id="rId16"/>
    <p:sldId id="468" r:id="rId17"/>
    <p:sldId id="322" r:id="rId18"/>
    <p:sldId id="501" r:id="rId19"/>
    <p:sldId id="502" r:id="rId20"/>
    <p:sldId id="470" r:id="rId21"/>
    <p:sldId id="474" r:id="rId22"/>
    <p:sldId id="483" r:id="rId23"/>
    <p:sldId id="298" r:id="rId24"/>
    <p:sldId id="301" r:id="rId25"/>
    <p:sldId id="285" r:id="rId26"/>
    <p:sldId id="512" r:id="rId27"/>
    <p:sldId id="332" r:id="rId28"/>
    <p:sldId id="293" r:id="rId29"/>
    <p:sldId id="344" r:id="rId30"/>
    <p:sldId id="509" r:id="rId31"/>
    <p:sldId id="328" r:id="rId32"/>
    <p:sldId id="517" r:id="rId33"/>
    <p:sldId id="289" r:id="rId34"/>
    <p:sldId id="302" r:id="rId35"/>
    <p:sldId id="513" r:id="rId36"/>
    <p:sldId id="484" r:id="rId37"/>
    <p:sldId id="303" r:id="rId38"/>
    <p:sldId id="315" r:id="rId39"/>
    <p:sldId id="465" r:id="rId40"/>
    <p:sldId id="467" r:id="rId41"/>
    <p:sldId id="469" r:id="rId42"/>
    <p:sldId id="514" r:id="rId43"/>
    <p:sldId id="494" r:id="rId44"/>
    <p:sldId id="495" r:id="rId45"/>
    <p:sldId id="518" r:id="rId46"/>
    <p:sldId id="485" r:id="rId47"/>
    <p:sldId id="516" r:id="rId48"/>
    <p:sldId id="519" r:id="rId49"/>
    <p:sldId id="520" r:id="rId50"/>
    <p:sldId id="481" r:id="rId51"/>
    <p:sldId id="522" r:id="rId52"/>
    <p:sldId id="491" r:id="rId53"/>
    <p:sldId id="279" r:id="rId54"/>
    <p:sldId id="523" r:id="rId55"/>
    <p:sldId id="487" r:id="rId56"/>
    <p:sldId id="505" r:id="rId57"/>
    <p:sldId id="412" r:id="rId58"/>
    <p:sldId id="414" r:id="rId59"/>
    <p:sldId id="431" r:id="rId60"/>
    <p:sldId id="432" r:id="rId61"/>
    <p:sldId id="415" r:id="rId62"/>
    <p:sldId id="506" r:id="rId63"/>
    <p:sldId id="436" r:id="rId64"/>
    <p:sldId id="428" r:id="rId65"/>
    <p:sldId id="528" r:id="rId66"/>
    <p:sldId id="291" r:id="rId67"/>
    <p:sldId id="496" r:id="rId68"/>
    <p:sldId id="504" r:id="rId69"/>
    <p:sldId id="525" r:id="rId70"/>
    <p:sldId id="526" r:id="rId71"/>
    <p:sldId id="497" r:id="rId72"/>
    <p:sldId id="294" r:id="rId73"/>
    <p:sldId id="479" r:id="rId74"/>
    <p:sldId id="498" r:id="rId75"/>
    <p:sldId id="499" r:id="rId76"/>
    <p:sldId id="476" r:id="rId77"/>
    <p:sldId id="320" r:id="rId78"/>
    <p:sldId id="527" r:id="rId79"/>
    <p:sldId id="268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E06E92A-CEEF-4570-974F-F5F47BBC3FD1}">
          <p14:sldIdLst>
            <p14:sldId id="256"/>
            <p14:sldId id="261"/>
            <p14:sldId id="282"/>
            <p14:sldId id="456"/>
            <p14:sldId id="459"/>
            <p14:sldId id="263"/>
            <p14:sldId id="482"/>
            <p14:sldId id="323"/>
            <p14:sldId id="490"/>
            <p14:sldId id="326"/>
            <p14:sldId id="492"/>
            <p14:sldId id="503"/>
            <p14:sldId id="264"/>
            <p14:sldId id="325"/>
            <p14:sldId id="324"/>
            <p14:sldId id="468"/>
            <p14:sldId id="322"/>
            <p14:sldId id="501"/>
            <p14:sldId id="502"/>
            <p14:sldId id="470"/>
            <p14:sldId id="474"/>
            <p14:sldId id="483"/>
            <p14:sldId id="298"/>
            <p14:sldId id="301"/>
            <p14:sldId id="285"/>
            <p14:sldId id="512"/>
            <p14:sldId id="332"/>
            <p14:sldId id="293"/>
            <p14:sldId id="344"/>
            <p14:sldId id="509"/>
            <p14:sldId id="328"/>
            <p14:sldId id="517"/>
            <p14:sldId id="289"/>
            <p14:sldId id="302"/>
            <p14:sldId id="513"/>
            <p14:sldId id="484"/>
            <p14:sldId id="303"/>
            <p14:sldId id="315"/>
            <p14:sldId id="465"/>
            <p14:sldId id="467"/>
            <p14:sldId id="469"/>
            <p14:sldId id="514"/>
            <p14:sldId id="494"/>
            <p14:sldId id="495"/>
            <p14:sldId id="518"/>
            <p14:sldId id="485"/>
            <p14:sldId id="516"/>
            <p14:sldId id="519"/>
            <p14:sldId id="520"/>
            <p14:sldId id="481"/>
            <p14:sldId id="522"/>
            <p14:sldId id="491"/>
            <p14:sldId id="279"/>
            <p14:sldId id="523"/>
            <p14:sldId id="487"/>
            <p14:sldId id="505"/>
            <p14:sldId id="412"/>
            <p14:sldId id="414"/>
            <p14:sldId id="431"/>
            <p14:sldId id="432"/>
            <p14:sldId id="415"/>
            <p14:sldId id="506"/>
            <p14:sldId id="436"/>
            <p14:sldId id="428"/>
            <p14:sldId id="528"/>
            <p14:sldId id="291"/>
            <p14:sldId id="496"/>
            <p14:sldId id="504"/>
            <p14:sldId id="525"/>
          </p14:sldIdLst>
        </p14:section>
        <p14:section name="附录" id="{6D040A7E-484D-4ECA-9CE5-17EC2EC17F89}">
          <p14:sldIdLst>
            <p14:sldId id="526"/>
            <p14:sldId id="497"/>
            <p14:sldId id="294"/>
            <p14:sldId id="479"/>
            <p14:sldId id="498"/>
            <p14:sldId id="499"/>
            <p14:sldId id="476"/>
            <p14:sldId id="320"/>
            <p14:sldId id="52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Bai" initials="MOU" lastIdx="8" clrIdx="0">
    <p:extLst>
      <p:ext uri="{19B8F6BF-5375-455C-9EA6-DF929625EA0E}">
        <p15:presenceInfo xmlns:p15="http://schemas.microsoft.com/office/powerpoint/2012/main" userId="Yang B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0" autoAdjust="0"/>
    <p:restoredTop sz="87793" autoAdjust="0"/>
  </p:normalViewPr>
  <p:slideViewPr>
    <p:cSldViewPr snapToGrid="0">
      <p:cViewPr varScale="1">
        <p:scale>
          <a:sx n="77" d="100"/>
          <a:sy n="77" d="100"/>
        </p:scale>
        <p:origin x="302" y="5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3" Type="http://schemas.openxmlformats.org/officeDocument/2006/relationships/image" Target="../media/image109.png"/><Relationship Id="rId7" Type="http://schemas.openxmlformats.org/officeDocument/2006/relationships/image" Target="../media/image113.gif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image" Target="../media/image107.jpeg"/><Relationship Id="rId6" Type="http://schemas.openxmlformats.org/officeDocument/2006/relationships/image" Target="../media/image112.jpeg"/><Relationship Id="rId11" Type="http://schemas.openxmlformats.org/officeDocument/2006/relationships/image" Target="../media/image117.jpeg"/><Relationship Id="rId5" Type="http://schemas.openxmlformats.org/officeDocument/2006/relationships/image" Target="../media/image111.jpeg"/><Relationship Id="rId10" Type="http://schemas.openxmlformats.org/officeDocument/2006/relationships/image" Target="../media/image116.png"/><Relationship Id="rId4" Type="http://schemas.openxmlformats.org/officeDocument/2006/relationships/image" Target="../media/image110.jpeg"/><Relationship Id="rId9" Type="http://schemas.openxmlformats.org/officeDocument/2006/relationships/image" Target="../media/image11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3" Type="http://schemas.openxmlformats.org/officeDocument/2006/relationships/image" Target="../media/image109.png"/><Relationship Id="rId7" Type="http://schemas.openxmlformats.org/officeDocument/2006/relationships/image" Target="../media/image113.gif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image" Target="../media/image107.jpeg"/><Relationship Id="rId6" Type="http://schemas.openxmlformats.org/officeDocument/2006/relationships/image" Target="../media/image112.jpeg"/><Relationship Id="rId11" Type="http://schemas.openxmlformats.org/officeDocument/2006/relationships/image" Target="../media/image117.jpeg"/><Relationship Id="rId5" Type="http://schemas.openxmlformats.org/officeDocument/2006/relationships/image" Target="../media/image111.jpeg"/><Relationship Id="rId10" Type="http://schemas.openxmlformats.org/officeDocument/2006/relationships/image" Target="../media/image116.png"/><Relationship Id="rId4" Type="http://schemas.openxmlformats.org/officeDocument/2006/relationships/image" Target="../media/image110.jpeg"/><Relationship Id="rId9" Type="http://schemas.openxmlformats.org/officeDocument/2006/relationships/image" Target="../media/image1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63112C-E76D-464F-82C1-06F60F365AC8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</dgm:pt>
    <dgm:pt modelId="{D5C1B96E-FDD9-490B-86CE-6FA60CC4FDF7}">
      <dgm:prSet phldrT="[Text]"/>
      <dgm:spPr/>
      <dgm:t>
        <a:bodyPr/>
        <a:lstStyle/>
        <a:p>
          <a:r>
            <a:rPr lang="zh-CN" altLang="en-US">
              <a:latin typeface="+mn-lt"/>
              <a:ea typeface="+mn-ea"/>
              <a:cs typeface="+mn-ea"/>
              <a:sym typeface="+mn-lt"/>
            </a:rPr>
            <a:t>微生物组</a:t>
          </a:r>
          <a:br>
            <a:rPr lang="en-US" altLang="zh-CN">
              <a:latin typeface="+mn-lt"/>
              <a:ea typeface="+mn-ea"/>
              <a:cs typeface="+mn-ea"/>
              <a:sym typeface="+mn-lt"/>
            </a:rPr>
          </a:br>
          <a:r>
            <a:rPr lang="zh-CN" altLang="en-US">
              <a:latin typeface="+mn-lt"/>
              <a:ea typeface="+mn-ea"/>
              <a:cs typeface="+mn-ea"/>
              <a:sym typeface="+mn-lt"/>
            </a:rPr>
            <a:t>取样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D7D35AC-9560-45A6-9512-E50345506A15}" type="par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1F0DBA8-A325-4310-92E9-C527B173FC0C}" type="sib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5C7DF05-1F26-465D-856C-3ECE605A6EC9}">
      <dgm:prSet phldrT="[Text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数据处理</a:t>
          </a:r>
          <a:br>
            <a:rPr lang="en-US" altLang="zh-CN" dirty="0">
              <a:latin typeface="+mn-lt"/>
              <a:ea typeface="+mn-ea"/>
              <a:cs typeface="+mn-ea"/>
              <a:sym typeface="+mn-lt"/>
            </a:rPr>
          </a:b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质控定量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03C20ABD-8570-427D-9441-0AD6FF9110AC}" type="par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731F046-6C28-410D-BAF8-7A8278C53A6E}" type="sib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1FEA05B-8EAD-4C26-8742-74BD1CD4E60E}">
      <dgm:prSet phldrT="[Text]"/>
      <dgm:spPr/>
      <dgm:t>
        <a:bodyPr/>
        <a:lstStyle/>
        <a:p>
          <a:r>
            <a:rPr lang="zh-CN" altLang="en-US">
              <a:latin typeface="+mn-lt"/>
              <a:ea typeface="+mn-ea"/>
              <a:cs typeface="+mn-ea"/>
              <a:sym typeface="+mn-lt"/>
            </a:rPr>
            <a:t>统计分析</a:t>
          </a:r>
          <a:br>
            <a:rPr lang="en-US" altLang="zh-CN">
              <a:latin typeface="+mn-lt"/>
              <a:ea typeface="+mn-ea"/>
              <a:cs typeface="+mn-ea"/>
              <a:sym typeface="+mn-lt"/>
            </a:rPr>
          </a:br>
          <a:r>
            <a:rPr lang="zh-CN" altLang="en-US">
              <a:latin typeface="+mn-lt"/>
              <a:ea typeface="+mn-ea"/>
              <a:cs typeface="+mn-ea"/>
              <a:sym typeface="+mn-lt"/>
            </a:rPr>
            <a:t>可视化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E1614D7-7AC6-4978-971E-71DB728D7F49}" type="par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D8271D7-BAA8-4ECE-967A-2CF0AA29FC2D}" type="sib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FF01F283-2C8A-46AF-A586-6064BFBE3C30}">
      <dgm:prSet/>
      <dgm:spPr/>
      <dgm:t>
        <a:bodyPr/>
        <a:lstStyle/>
        <a:p>
          <a:r>
            <a:rPr lang="en-CA">
              <a:latin typeface="+mn-lt"/>
              <a:ea typeface="+mn-ea"/>
              <a:cs typeface="+mn-ea"/>
              <a:sym typeface="+mn-lt"/>
            </a:rPr>
            <a:t>“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宏组学</a:t>
          </a:r>
          <a:r>
            <a:rPr lang="en-CA">
              <a:latin typeface="+mn-lt"/>
              <a:ea typeface="+mn-ea"/>
              <a:cs typeface="+mn-ea"/>
              <a:sym typeface="+mn-lt"/>
            </a:rPr>
            <a:t>” </a:t>
          </a:r>
          <a:br>
            <a:rPr lang="en-CA">
              <a:latin typeface="+mn-lt"/>
              <a:ea typeface="+mn-ea"/>
              <a:cs typeface="+mn-ea"/>
              <a:sym typeface="+mn-lt"/>
            </a:rPr>
          </a:br>
          <a:r>
            <a:rPr lang="zh-CN" altLang="en-US">
              <a:latin typeface="+mn-lt"/>
              <a:ea typeface="+mn-ea"/>
              <a:cs typeface="+mn-ea"/>
              <a:sym typeface="+mn-lt"/>
            </a:rPr>
            <a:t>数据产出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4EF61647-74E6-4AE7-8DA5-66D6881D84A5}" type="parTrans" cxnId="{9290CD1B-D207-4BB8-9AAC-7799C6567B50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CEC1AE3B-CB19-4D4C-81C1-5D956A3E59F2}" type="sibTrans" cxnId="{9290CD1B-D207-4BB8-9AAC-7799C6567B50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E87A2ED6-585B-4CE6-A38E-A7AFA2E1AD50}" type="pres">
      <dgm:prSet presAssocID="{2C63112C-E76D-464F-82C1-06F60F365AC8}" presName="Name0" presStyleCnt="0">
        <dgm:presLayoutVars>
          <dgm:dir/>
          <dgm:resizeHandles val="exact"/>
        </dgm:presLayoutVars>
      </dgm:prSet>
      <dgm:spPr/>
    </dgm:pt>
    <dgm:pt modelId="{DD1DF836-7CBA-4C5A-B69A-5BF2563FB35E}" type="pres">
      <dgm:prSet presAssocID="{D5C1B96E-FDD9-490B-86CE-6FA60CC4FDF7}" presName="composite" presStyleCnt="0"/>
      <dgm:spPr/>
    </dgm:pt>
    <dgm:pt modelId="{82B84E34-8334-4806-BF06-EBB7C8CD44A6}" type="pres">
      <dgm:prSet presAssocID="{D5C1B96E-FDD9-490B-86CE-6FA60CC4FDF7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69B22028-631C-4845-89C4-B7C1C932F61C}" type="pres">
      <dgm:prSet presAssocID="{D5C1B96E-FDD9-490B-86CE-6FA60CC4FDF7}" presName="txNode" presStyleLbl="node1" presStyleIdx="0" presStyleCnt="4">
        <dgm:presLayoutVars>
          <dgm:bulletEnabled val="1"/>
        </dgm:presLayoutVars>
      </dgm:prSet>
      <dgm:spPr/>
    </dgm:pt>
    <dgm:pt modelId="{8B9B759D-F6BC-4B51-9038-ADE646B54377}" type="pres">
      <dgm:prSet presAssocID="{81F0DBA8-A325-4310-92E9-C527B173FC0C}" presName="sibTrans" presStyleLbl="sibTrans2D1" presStyleIdx="0" presStyleCnt="3"/>
      <dgm:spPr/>
    </dgm:pt>
    <dgm:pt modelId="{E2D36A00-C696-41F3-A516-D759C352324B}" type="pres">
      <dgm:prSet presAssocID="{81F0DBA8-A325-4310-92E9-C527B173FC0C}" presName="connTx" presStyleLbl="sibTrans2D1" presStyleIdx="0" presStyleCnt="3"/>
      <dgm:spPr/>
    </dgm:pt>
    <dgm:pt modelId="{6DD09BBF-9451-4485-9C84-EA8155229EE1}" type="pres">
      <dgm:prSet presAssocID="{FF01F283-2C8A-46AF-A586-6064BFBE3C30}" presName="composite" presStyleCnt="0"/>
      <dgm:spPr/>
    </dgm:pt>
    <dgm:pt modelId="{E4859DBD-FBC2-4AA5-8FE5-4B51CBDEF4BF}" type="pres">
      <dgm:prSet presAssocID="{FF01F283-2C8A-46AF-A586-6064BFBE3C30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FCC3C609-278B-41AF-A778-691265416071}" type="pres">
      <dgm:prSet presAssocID="{FF01F283-2C8A-46AF-A586-6064BFBE3C30}" presName="txNode" presStyleLbl="node1" presStyleIdx="1" presStyleCnt="4">
        <dgm:presLayoutVars>
          <dgm:bulletEnabled val="1"/>
        </dgm:presLayoutVars>
      </dgm:prSet>
      <dgm:spPr/>
    </dgm:pt>
    <dgm:pt modelId="{91C62072-FFB4-4043-865A-135F2948DFB9}" type="pres">
      <dgm:prSet presAssocID="{CEC1AE3B-CB19-4D4C-81C1-5D956A3E59F2}" presName="sibTrans" presStyleLbl="sibTrans2D1" presStyleIdx="1" presStyleCnt="3"/>
      <dgm:spPr/>
    </dgm:pt>
    <dgm:pt modelId="{D8BE3A45-33F5-4C6B-9716-E0E116375513}" type="pres">
      <dgm:prSet presAssocID="{CEC1AE3B-CB19-4D4C-81C1-5D956A3E59F2}" presName="connTx" presStyleLbl="sibTrans2D1" presStyleIdx="1" presStyleCnt="3"/>
      <dgm:spPr/>
    </dgm:pt>
    <dgm:pt modelId="{F6DF5285-1E2A-46C3-9923-4EC35444EBFE}" type="pres">
      <dgm:prSet presAssocID="{85C7DF05-1F26-465D-856C-3ECE605A6EC9}" presName="composite" presStyleCnt="0"/>
      <dgm:spPr/>
    </dgm:pt>
    <dgm:pt modelId="{A8B70D90-27DF-4CFF-B345-2275F2B43645}" type="pres">
      <dgm:prSet presAssocID="{85C7DF05-1F26-465D-856C-3ECE605A6EC9}" presName="imagSh" presStyleLbl="b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292E7276-B226-48DA-A334-E02B49A8DFAA}" type="pres">
      <dgm:prSet presAssocID="{85C7DF05-1F26-465D-856C-3ECE605A6EC9}" presName="txNode" presStyleLbl="node1" presStyleIdx="2" presStyleCnt="4">
        <dgm:presLayoutVars>
          <dgm:bulletEnabled val="1"/>
        </dgm:presLayoutVars>
      </dgm:prSet>
      <dgm:spPr/>
    </dgm:pt>
    <dgm:pt modelId="{7BBE5B22-F15B-4277-BBE7-5BB8446A95F7}" type="pres">
      <dgm:prSet presAssocID="{1731F046-6C28-410D-BAF8-7A8278C53A6E}" presName="sibTrans" presStyleLbl="sibTrans2D1" presStyleIdx="2" presStyleCnt="3"/>
      <dgm:spPr/>
    </dgm:pt>
    <dgm:pt modelId="{261D993B-B8B3-42E5-812D-9F4A7E0568D7}" type="pres">
      <dgm:prSet presAssocID="{1731F046-6C28-410D-BAF8-7A8278C53A6E}" presName="connTx" presStyleLbl="sibTrans2D1" presStyleIdx="2" presStyleCnt="3"/>
      <dgm:spPr/>
    </dgm:pt>
    <dgm:pt modelId="{EC70B0B3-8CFD-408E-B30E-5E4C7CF62659}" type="pres">
      <dgm:prSet presAssocID="{11FEA05B-8EAD-4C26-8742-74BD1CD4E60E}" presName="composite" presStyleCnt="0"/>
      <dgm:spPr/>
    </dgm:pt>
    <dgm:pt modelId="{B37CF8D2-0F1E-4517-85AF-38BB46004284}" type="pres">
      <dgm:prSet presAssocID="{11FEA05B-8EAD-4C26-8742-74BD1CD4E60E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AECEFDD4-734A-4613-A5D7-D7CFFEEE4556}" type="pres">
      <dgm:prSet presAssocID="{11FEA05B-8EAD-4C26-8742-74BD1CD4E60E}" presName="txNode" presStyleLbl="node1" presStyleIdx="3" presStyleCnt="4">
        <dgm:presLayoutVars>
          <dgm:bulletEnabled val="1"/>
        </dgm:presLayoutVars>
      </dgm:prSet>
      <dgm:spPr/>
    </dgm:pt>
  </dgm:ptLst>
  <dgm:cxnLst>
    <dgm:cxn modelId="{FA3C1E00-C599-4C10-9302-9D2DEB3C4375}" type="presOf" srcId="{81F0DBA8-A325-4310-92E9-C527B173FC0C}" destId="{E2D36A00-C696-41F3-A516-D759C352324B}" srcOrd="1" destOrd="0" presId="urn:microsoft.com/office/officeart/2005/8/layout/hProcess10"/>
    <dgm:cxn modelId="{105B1913-EEF8-4B83-9B15-E1F93D1FC7DF}" type="presOf" srcId="{11FEA05B-8EAD-4C26-8742-74BD1CD4E60E}" destId="{AECEFDD4-734A-4613-A5D7-D7CFFEEE4556}" srcOrd="0" destOrd="0" presId="urn:microsoft.com/office/officeart/2005/8/layout/hProcess10"/>
    <dgm:cxn modelId="{9290CD1B-D207-4BB8-9AAC-7799C6567B50}" srcId="{2C63112C-E76D-464F-82C1-06F60F365AC8}" destId="{FF01F283-2C8A-46AF-A586-6064BFBE3C30}" srcOrd="1" destOrd="0" parTransId="{4EF61647-74E6-4AE7-8DA5-66D6881D84A5}" sibTransId="{CEC1AE3B-CB19-4D4C-81C1-5D956A3E59F2}"/>
    <dgm:cxn modelId="{244CDD2B-12F8-4378-915F-B7247C24509B}" type="presOf" srcId="{1731F046-6C28-410D-BAF8-7A8278C53A6E}" destId="{7BBE5B22-F15B-4277-BBE7-5BB8446A95F7}" srcOrd="0" destOrd="0" presId="urn:microsoft.com/office/officeart/2005/8/layout/hProcess10"/>
    <dgm:cxn modelId="{3381D72D-74BE-49E1-BC43-5E6BE851F02D}" type="presOf" srcId="{CEC1AE3B-CB19-4D4C-81C1-5D956A3E59F2}" destId="{D8BE3A45-33F5-4C6B-9716-E0E116375513}" srcOrd="1" destOrd="0" presId="urn:microsoft.com/office/officeart/2005/8/layout/hProcess10"/>
    <dgm:cxn modelId="{836EF92E-F0A5-4BFC-9BAD-7F8B2915849A}" type="presOf" srcId="{1731F046-6C28-410D-BAF8-7A8278C53A6E}" destId="{261D993B-B8B3-42E5-812D-9F4A7E0568D7}" srcOrd="1" destOrd="0" presId="urn:microsoft.com/office/officeart/2005/8/layout/hProcess10"/>
    <dgm:cxn modelId="{09088232-FE9F-41B5-A3D7-59A6B1FC2118}" srcId="{2C63112C-E76D-464F-82C1-06F60F365AC8}" destId="{D5C1B96E-FDD9-490B-86CE-6FA60CC4FDF7}" srcOrd="0" destOrd="0" parTransId="{1D7D35AC-9560-45A6-9512-E50345506A15}" sibTransId="{81F0DBA8-A325-4310-92E9-C527B173FC0C}"/>
    <dgm:cxn modelId="{D251F545-5813-4331-80A9-19BB20FD0CCA}" type="presOf" srcId="{85C7DF05-1F26-465D-856C-3ECE605A6EC9}" destId="{292E7276-B226-48DA-A334-E02B49A8DFAA}" srcOrd="0" destOrd="0" presId="urn:microsoft.com/office/officeart/2005/8/layout/hProcess10"/>
    <dgm:cxn modelId="{368A0E67-B5B3-43C8-9A60-E08C05D5B9D4}" type="presOf" srcId="{81F0DBA8-A325-4310-92E9-C527B173FC0C}" destId="{8B9B759D-F6BC-4B51-9038-ADE646B54377}" srcOrd="0" destOrd="0" presId="urn:microsoft.com/office/officeart/2005/8/layout/hProcess10"/>
    <dgm:cxn modelId="{EC6F054C-10FE-4C15-8BF8-8CEA826EA87D}" type="presOf" srcId="{D5C1B96E-FDD9-490B-86CE-6FA60CC4FDF7}" destId="{69B22028-631C-4845-89C4-B7C1C932F61C}" srcOrd="0" destOrd="0" presId="urn:microsoft.com/office/officeart/2005/8/layout/hProcess10"/>
    <dgm:cxn modelId="{2ED96B7B-48E2-4279-9EC3-64D4F781B9BC}" type="presOf" srcId="{2C63112C-E76D-464F-82C1-06F60F365AC8}" destId="{E87A2ED6-585B-4CE6-A38E-A7AFA2E1AD50}" srcOrd="0" destOrd="0" presId="urn:microsoft.com/office/officeart/2005/8/layout/hProcess10"/>
    <dgm:cxn modelId="{97D00181-5C58-45FC-BCC4-67174625E62F}" srcId="{2C63112C-E76D-464F-82C1-06F60F365AC8}" destId="{85C7DF05-1F26-465D-856C-3ECE605A6EC9}" srcOrd="2" destOrd="0" parTransId="{03C20ABD-8570-427D-9441-0AD6FF9110AC}" sibTransId="{1731F046-6C28-410D-BAF8-7A8278C53A6E}"/>
    <dgm:cxn modelId="{9F7DD69C-080C-4285-9F47-C1682A629E46}" type="presOf" srcId="{FF01F283-2C8A-46AF-A586-6064BFBE3C30}" destId="{FCC3C609-278B-41AF-A778-691265416071}" srcOrd="0" destOrd="0" presId="urn:microsoft.com/office/officeart/2005/8/layout/hProcess10"/>
    <dgm:cxn modelId="{B2E787BF-B7F8-48B1-9CD1-921AF2E16A1D}" srcId="{2C63112C-E76D-464F-82C1-06F60F365AC8}" destId="{11FEA05B-8EAD-4C26-8742-74BD1CD4E60E}" srcOrd="3" destOrd="0" parTransId="{1E1614D7-7AC6-4978-971E-71DB728D7F49}" sibTransId="{8D8271D7-BAA8-4ECE-967A-2CF0AA29FC2D}"/>
    <dgm:cxn modelId="{E436D4EA-F9B3-4A49-BA1B-961857513008}" type="presOf" srcId="{CEC1AE3B-CB19-4D4C-81C1-5D956A3E59F2}" destId="{91C62072-FFB4-4043-865A-135F2948DFB9}" srcOrd="0" destOrd="0" presId="urn:microsoft.com/office/officeart/2005/8/layout/hProcess10"/>
    <dgm:cxn modelId="{3C91838B-14E0-486E-8652-5D4D69674A99}" type="presParOf" srcId="{E87A2ED6-585B-4CE6-A38E-A7AFA2E1AD50}" destId="{DD1DF836-7CBA-4C5A-B69A-5BF2563FB35E}" srcOrd="0" destOrd="0" presId="urn:microsoft.com/office/officeart/2005/8/layout/hProcess10"/>
    <dgm:cxn modelId="{B0BD4A74-05C9-44B9-9EFC-685FF872EDF5}" type="presParOf" srcId="{DD1DF836-7CBA-4C5A-B69A-5BF2563FB35E}" destId="{82B84E34-8334-4806-BF06-EBB7C8CD44A6}" srcOrd="0" destOrd="0" presId="urn:microsoft.com/office/officeart/2005/8/layout/hProcess10"/>
    <dgm:cxn modelId="{C856B2BD-B9DA-4C92-9877-CD6CE87D0290}" type="presParOf" srcId="{DD1DF836-7CBA-4C5A-B69A-5BF2563FB35E}" destId="{69B22028-631C-4845-89C4-B7C1C932F61C}" srcOrd="1" destOrd="0" presId="urn:microsoft.com/office/officeart/2005/8/layout/hProcess10"/>
    <dgm:cxn modelId="{942806EE-D1E6-4C95-9E9F-0B1E917D3F61}" type="presParOf" srcId="{E87A2ED6-585B-4CE6-A38E-A7AFA2E1AD50}" destId="{8B9B759D-F6BC-4B51-9038-ADE646B54377}" srcOrd="1" destOrd="0" presId="urn:microsoft.com/office/officeart/2005/8/layout/hProcess10"/>
    <dgm:cxn modelId="{FCBB3C15-17C7-4225-98DF-1DA01AA8560D}" type="presParOf" srcId="{8B9B759D-F6BC-4B51-9038-ADE646B54377}" destId="{E2D36A00-C696-41F3-A516-D759C352324B}" srcOrd="0" destOrd="0" presId="urn:microsoft.com/office/officeart/2005/8/layout/hProcess10"/>
    <dgm:cxn modelId="{FA110CF8-5F82-4998-B3E5-0A0AE26E32D8}" type="presParOf" srcId="{E87A2ED6-585B-4CE6-A38E-A7AFA2E1AD50}" destId="{6DD09BBF-9451-4485-9C84-EA8155229EE1}" srcOrd="2" destOrd="0" presId="urn:microsoft.com/office/officeart/2005/8/layout/hProcess10"/>
    <dgm:cxn modelId="{BFD5FDCC-8AE0-4186-A3CB-15CEA1BC86F8}" type="presParOf" srcId="{6DD09BBF-9451-4485-9C84-EA8155229EE1}" destId="{E4859DBD-FBC2-4AA5-8FE5-4B51CBDEF4BF}" srcOrd="0" destOrd="0" presId="urn:microsoft.com/office/officeart/2005/8/layout/hProcess10"/>
    <dgm:cxn modelId="{88999930-B964-41B4-AA0C-AE43FF325A39}" type="presParOf" srcId="{6DD09BBF-9451-4485-9C84-EA8155229EE1}" destId="{FCC3C609-278B-41AF-A778-691265416071}" srcOrd="1" destOrd="0" presId="urn:microsoft.com/office/officeart/2005/8/layout/hProcess10"/>
    <dgm:cxn modelId="{6A1F9A70-0254-47ED-BC1A-524796E3364D}" type="presParOf" srcId="{E87A2ED6-585B-4CE6-A38E-A7AFA2E1AD50}" destId="{91C62072-FFB4-4043-865A-135F2948DFB9}" srcOrd="3" destOrd="0" presId="urn:microsoft.com/office/officeart/2005/8/layout/hProcess10"/>
    <dgm:cxn modelId="{9D85EB29-2782-419D-AB97-06E650E4A785}" type="presParOf" srcId="{91C62072-FFB4-4043-865A-135F2948DFB9}" destId="{D8BE3A45-33F5-4C6B-9716-E0E116375513}" srcOrd="0" destOrd="0" presId="urn:microsoft.com/office/officeart/2005/8/layout/hProcess10"/>
    <dgm:cxn modelId="{1AED7276-0DD7-472C-9CEA-9D3CC9314659}" type="presParOf" srcId="{E87A2ED6-585B-4CE6-A38E-A7AFA2E1AD50}" destId="{F6DF5285-1E2A-46C3-9923-4EC35444EBFE}" srcOrd="4" destOrd="0" presId="urn:microsoft.com/office/officeart/2005/8/layout/hProcess10"/>
    <dgm:cxn modelId="{07119DDD-9366-458D-B1C6-20D7462759AC}" type="presParOf" srcId="{F6DF5285-1E2A-46C3-9923-4EC35444EBFE}" destId="{A8B70D90-27DF-4CFF-B345-2275F2B43645}" srcOrd="0" destOrd="0" presId="urn:microsoft.com/office/officeart/2005/8/layout/hProcess10"/>
    <dgm:cxn modelId="{271C49DA-A8C5-41EA-AAA3-8906F5DB4307}" type="presParOf" srcId="{F6DF5285-1E2A-46C3-9923-4EC35444EBFE}" destId="{292E7276-B226-48DA-A334-E02B49A8DFAA}" srcOrd="1" destOrd="0" presId="urn:microsoft.com/office/officeart/2005/8/layout/hProcess10"/>
    <dgm:cxn modelId="{E697F96B-25A7-4CB3-BFE6-93A502FA6E8D}" type="presParOf" srcId="{E87A2ED6-585B-4CE6-A38E-A7AFA2E1AD50}" destId="{7BBE5B22-F15B-4277-BBE7-5BB8446A95F7}" srcOrd="5" destOrd="0" presId="urn:microsoft.com/office/officeart/2005/8/layout/hProcess10"/>
    <dgm:cxn modelId="{8CDD2696-35FD-4306-A7F0-14B090A7C7B8}" type="presParOf" srcId="{7BBE5B22-F15B-4277-BBE7-5BB8446A95F7}" destId="{261D993B-B8B3-42E5-812D-9F4A7E0568D7}" srcOrd="0" destOrd="0" presId="urn:microsoft.com/office/officeart/2005/8/layout/hProcess10"/>
    <dgm:cxn modelId="{8B879227-FE7B-4850-B1F5-9550B6EAD50B}" type="presParOf" srcId="{E87A2ED6-585B-4CE6-A38E-A7AFA2E1AD50}" destId="{EC70B0B3-8CFD-408E-B30E-5E4C7CF62659}" srcOrd="6" destOrd="0" presId="urn:microsoft.com/office/officeart/2005/8/layout/hProcess10"/>
    <dgm:cxn modelId="{0C53AEDD-C6F4-43C3-B491-A4C04686F85D}" type="presParOf" srcId="{EC70B0B3-8CFD-408E-B30E-5E4C7CF62659}" destId="{B37CF8D2-0F1E-4517-85AF-38BB46004284}" srcOrd="0" destOrd="0" presId="urn:microsoft.com/office/officeart/2005/8/layout/hProcess10"/>
    <dgm:cxn modelId="{134D1328-5072-47F2-8677-A60CE78E4706}" type="presParOf" srcId="{EC70B0B3-8CFD-408E-B30E-5E4C7CF62659}" destId="{AECEFDD4-734A-4613-A5D7-D7CFFEEE455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CC2BA7-A36F-42A9-8C15-74D3BDC202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DCDCD78-AD68-470F-918F-325CB214AEA9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大数据</a:t>
          </a:r>
        </a:p>
      </dgm:t>
    </dgm:pt>
    <dgm:pt modelId="{59D495F6-70C6-4D9A-ABA5-DD8DA56D065B}" type="parTrans" cxnId="{D0EE2A5D-D512-43F8-8EA4-83BCE8D8618B}">
      <dgm:prSet/>
      <dgm:spPr/>
      <dgm:t>
        <a:bodyPr/>
        <a:lstStyle/>
        <a:p>
          <a:endParaRPr lang="zh-CN" altLang="en-US"/>
        </a:p>
      </dgm:t>
    </dgm:pt>
    <dgm:pt modelId="{8063F474-A371-4394-9A7A-2C624B9ED32B}" type="sibTrans" cxnId="{D0EE2A5D-D512-43F8-8EA4-83BCE8D8618B}">
      <dgm:prSet/>
      <dgm:spPr/>
      <dgm:t>
        <a:bodyPr/>
        <a:lstStyle/>
        <a:p>
          <a:endParaRPr lang="zh-CN" altLang="en-US"/>
        </a:p>
      </dgm:t>
    </dgm:pt>
    <dgm:pt modelId="{38282AF9-323B-484E-A14A-057B38A57580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大表</a:t>
          </a:r>
        </a:p>
      </dgm:t>
    </dgm:pt>
    <dgm:pt modelId="{7B48FD9F-2E9F-4F9F-A243-EA5C330DD80F}" type="parTrans" cxnId="{2AF6FE88-045E-4233-9D01-D4B9972CCB28}">
      <dgm:prSet/>
      <dgm:spPr/>
      <dgm:t>
        <a:bodyPr/>
        <a:lstStyle/>
        <a:p>
          <a:endParaRPr lang="zh-CN" altLang="en-US"/>
        </a:p>
      </dgm:t>
    </dgm:pt>
    <dgm:pt modelId="{15B58E1E-A214-42CD-81D3-53C07B8177D8}" type="sibTrans" cxnId="{2AF6FE88-045E-4233-9D01-D4B9972CCB28}">
      <dgm:prSet/>
      <dgm:spPr/>
      <dgm:t>
        <a:bodyPr/>
        <a:lstStyle/>
        <a:p>
          <a:endParaRPr lang="zh-CN" altLang="en-US"/>
        </a:p>
      </dgm:t>
    </dgm:pt>
    <dgm:pt modelId="{DBB8843E-01DF-4C12-BEA2-18E2FEAFA2EC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小表</a:t>
          </a:r>
        </a:p>
      </dgm:t>
    </dgm:pt>
    <dgm:pt modelId="{80FD254C-2B40-4E51-A036-880953B85015}" type="parTrans" cxnId="{F8C0BED1-96B6-4A13-9993-DE43AB0A6464}">
      <dgm:prSet/>
      <dgm:spPr/>
      <dgm:t>
        <a:bodyPr/>
        <a:lstStyle/>
        <a:p>
          <a:endParaRPr lang="zh-CN" altLang="en-US"/>
        </a:p>
      </dgm:t>
    </dgm:pt>
    <dgm:pt modelId="{BC316E4C-BD50-4B2B-BEB5-993B605C7441}" type="sibTrans" cxnId="{F8C0BED1-96B6-4A13-9993-DE43AB0A6464}">
      <dgm:prSet/>
      <dgm:spPr/>
      <dgm:t>
        <a:bodyPr/>
        <a:lstStyle/>
        <a:p>
          <a:endParaRPr lang="zh-CN" altLang="en-US"/>
        </a:p>
      </dgm:t>
    </dgm:pt>
    <dgm:pt modelId="{83E26E60-4771-4C19-ADEF-DAAF481486DF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图</a:t>
          </a:r>
        </a:p>
      </dgm:t>
    </dgm:pt>
    <dgm:pt modelId="{88317C16-7C9B-4C1E-8BDB-EC23C99C5F00}" type="parTrans" cxnId="{74FE3FFA-3085-4BCA-8CCA-3071BB7357FC}">
      <dgm:prSet/>
      <dgm:spPr/>
      <dgm:t>
        <a:bodyPr/>
        <a:lstStyle/>
        <a:p>
          <a:endParaRPr lang="zh-CN" altLang="en-US"/>
        </a:p>
      </dgm:t>
    </dgm:pt>
    <dgm:pt modelId="{B018D2CA-4210-4D33-B0BE-09DD623DFD5B}" type="sibTrans" cxnId="{74FE3FFA-3085-4BCA-8CCA-3071BB7357FC}">
      <dgm:prSet/>
      <dgm:spPr/>
      <dgm:t>
        <a:bodyPr/>
        <a:lstStyle/>
        <a:p>
          <a:endParaRPr lang="zh-CN" altLang="en-US"/>
        </a:p>
      </dgm:t>
    </dgm:pt>
    <dgm:pt modelId="{CF5103D1-9AF1-44FA-88F7-83C476BEA1C9}" type="pres">
      <dgm:prSet presAssocID="{B5CC2BA7-A36F-42A9-8C15-74D3BDC2023B}" presName="Name0" presStyleCnt="0">
        <dgm:presLayoutVars>
          <dgm:dir/>
          <dgm:resizeHandles val="exact"/>
        </dgm:presLayoutVars>
      </dgm:prSet>
      <dgm:spPr/>
    </dgm:pt>
    <dgm:pt modelId="{EB768A26-4983-45A1-ADAF-A9AED671D8EB}" type="pres">
      <dgm:prSet presAssocID="{DDCDCD78-AD68-470F-918F-325CB214AEA9}" presName="node" presStyleLbl="node1" presStyleIdx="0" presStyleCnt="4">
        <dgm:presLayoutVars>
          <dgm:bulletEnabled val="1"/>
        </dgm:presLayoutVars>
      </dgm:prSet>
      <dgm:spPr/>
    </dgm:pt>
    <dgm:pt modelId="{3AF6DA33-C05B-46F7-8B2A-67D6CA11495F}" type="pres">
      <dgm:prSet presAssocID="{8063F474-A371-4394-9A7A-2C624B9ED32B}" presName="sibTrans" presStyleLbl="sibTrans2D1" presStyleIdx="0" presStyleCnt="3"/>
      <dgm:spPr/>
    </dgm:pt>
    <dgm:pt modelId="{F4C4B17B-346A-4595-BD9B-DE9F9426EEBF}" type="pres">
      <dgm:prSet presAssocID="{8063F474-A371-4394-9A7A-2C624B9ED32B}" presName="connectorText" presStyleLbl="sibTrans2D1" presStyleIdx="0" presStyleCnt="3"/>
      <dgm:spPr/>
    </dgm:pt>
    <dgm:pt modelId="{9260E0C3-8B4C-4B48-844D-1F874DD606E4}" type="pres">
      <dgm:prSet presAssocID="{38282AF9-323B-484E-A14A-057B38A57580}" presName="node" presStyleLbl="node1" presStyleIdx="1" presStyleCnt="4">
        <dgm:presLayoutVars>
          <dgm:bulletEnabled val="1"/>
        </dgm:presLayoutVars>
      </dgm:prSet>
      <dgm:spPr/>
    </dgm:pt>
    <dgm:pt modelId="{23C60883-803A-4702-94A8-239DD2AEB94B}" type="pres">
      <dgm:prSet presAssocID="{15B58E1E-A214-42CD-81D3-53C07B8177D8}" presName="sibTrans" presStyleLbl="sibTrans2D1" presStyleIdx="1" presStyleCnt="3"/>
      <dgm:spPr/>
    </dgm:pt>
    <dgm:pt modelId="{E8150FDB-026F-49E2-B63C-FD94884D264C}" type="pres">
      <dgm:prSet presAssocID="{15B58E1E-A214-42CD-81D3-53C07B8177D8}" presName="connectorText" presStyleLbl="sibTrans2D1" presStyleIdx="1" presStyleCnt="3"/>
      <dgm:spPr/>
    </dgm:pt>
    <dgm:pt modelId="{45617A28-A0D2-4B9C-A3A7-AA7B353F66B2}" type="pres">
      <dgm:prSet presAssocID="{DBB8843E-01DF-4C12-BEA2-18E2FEAFA2EC}" presName="node" presStyleLbl="node1" presStyleIdx="2" presStyleCnt="4">
        <dgm:presLayoutVars>
          <dgm:bulletEnabled val="1"/>
        </dgm:presLayoutVars>
      </dgm:prSet>
      <dgm:spPr/>
    </dgm:pt>
    <dgm:pt modelId="{8BC24E89-BDCC-4C3C-8DF9-89A86FD7D0AE}" type="pres">
      <dgm:prSet presAssocID="{BC316E4C-BD50-4B2B-BEB5-993B605C7441}" presName="sibTrans" presStyleLbl="sibTrans2D1" presStyleIdx="2" presStyleCnt="3"/>
      <dgm:spPr/>
    </dgm:pt>
    <dgm:pt modelId="{89554EC9-AEE8-4982-AB7D-509A526BFE60}" type="pres">
      <dgm:prSet presAssocID="{BC316E4C-BD50-4B2B-BEB5-993B605C7441}" presName="connectorText" presStyleLbl="sibTrans2D1" presStyleIdx="2" presStyleCnt="3"/>
      <dgm:spPr/>
    </dgm:pt>
    <dgm:pt modelId="{1BE9D9F4-A813-45DF-818B-6A6CAAFE181A}" type="pres">
      <dgm:prSet presAssocID="{83E26E60-4771-4C19-ADEF-DAAF481486DF}" presName="node" presStyleLbl="node1" presStyleIdx="3" presStyleCnt="4">
        <dgm:presLayoutVars>
          <dgm:bulletEnabled val="1"/>
        </dgm:presLayoutVars>
      </dgm:prSet>
      <dgm:spPr/>
    </dgm:pt>
  </dgm:ptLst>
  <dgm:cxnLst>
    <dgm:cxn modelId="{E5459B0A-E851-4C35-A1DF-136138C2DC22}" type="presOf" srcId="{8063F474-A371-4394-9A7A-2C624B9ED32B}" destId="{F4C4B17B-346A-4595-BD9B-DE9F9426EEBF}" srcOrd="1" destOrd="0" presId="urn:microsoft.com/office/officeart/2005/8/layout/process1"/>
    <dgm:cxn modelId="{04387C1C-1368-4657-A7C0-6E332D0318B9}" type="presOf" srcId="{83E26E60-4771-4C19-ADEF-DAAF481486DF}" destId="{1BE9D9F4-A813-45DF-818B-6A6CAAFE181A}" srcOrd="0" destOrd="0" presId="urn:microsoft.com/office/officeart/2005/8/layout/process1"/>
    <dgm:cxn modelId="{8FD7B22D-9925-424B-A981-9113ED7745C8}" type="presOf" srcId="{B5CC2BA7-A36F-42A9-8C15-74D3BDC2023B}" destId="{CF5103D1-9AF1-44FA-88F7-83C476BEA1C9}" srcOrd="0" destOrd="0" presId="urn:microsoft.com/office/officeart/2005/8/layout/process1"/>
    <dgm:cxn modelId="{BAB5BE3D-F4A0-4941-AFA7-B45B96796A08}" type="presOf" srcId="{38282AF9-323B-484E-A14A-057B38A57580}" destId="{9260E0C3-8B4C-4B48-844D-1F874DD606E4}" srcOrd="0" destOrd="0" presId="urn:microsoft.com/office/officeart/2005/8/layout/process1"/>
    <dgm:cxn modelId="{D0EE2A5D-D512-43F8-8EA4-83BCE8D8618B}" srcId="{B5CC2BA7-A36F-42A9-8C15-74D3BDC2023B}" destId="{DDCDCD78-AD68-470F-918F-325CB214AEA9}" srcOrd="0" destOrd="0" parTransId="{59D495F6-70C6-4D9A-ABA5-DD8DA56D065B}" sibTransId="{8063F474-A371-4394-9A7A-2C624B9ED32B}"/>
    <dgm:cxn modelId="{FE92794C-1AF8-4EA5-86B1-4327CFA0A700}" type="presOf" srcId="{15B58E1E-A214-42CD-81D3-53C07B8177D8}" destId="{E8150FDB-026F-49E2-B63C-FD94884D264C}" srcOrd="1" destOrd="0" presId="urn:microsoft.com/office/officeart/2005/8/layout/process1"/>
    <dgm:cxn modelId="{EB50C371-D70A-4A13-B3C1-400D75A62D21}" type="presOf" srcId="{DDCDCD78-AD68-470F-918F-325CB214AEA9}" destId="{EB768A26-4983-45A1-ADAF-A9AED671D8EB}" srcOrd="0" destOrd="0" presId="urn:microsoft.com/office/officeart/2005/8/layout/process1"/>
    <dgm:cxn modelId="{2AF6FE88-045E-4233-9D01-D4B9972CCB28}" srcId="{B5CC2BA7-A36F-42A9-8C15-74D3BDC2023B}" destId="{38282AF9-323B-484E-A14A-057B38A57580}" srcOrd="1" destOrd="0" parTransId="{7B48FD9F-2E9F-4F9F-A243-EA5C330DD80F}" sibTransId="{15B58E1E-A214-42CD-81D3-53C07B8177D8}"/>
    <dgm:cxn modelId="{EA17FA8B-1ECC-4B66-A517-0D3B41151A35}" type="presOf" srcId="{BC316E4C-BD50-4B2B-BEB5-993B605C7441}" destId="{89554EC9-AEE8-4982-AB7D-509A526BFE60}" srcOrd="1" destOrd="0" presId="urn:microsoft.com/office/officeart/2005/8/layout/process1"/>
    <dgm:cxn modelId="{14DD2FCB-5FB9-4654-9DC1-EBC6BA8D55D4}" type="presOf" srcId="{DBB8843E-01DF-4C12-BEA2-18E2FEAFA2EC}" destId="{45617A28-A0D2-4B9C-A3A7-AA7B353F66B2}" srcOrd="0" destOrd="0" presId="urn:microsoft.com/office/officeart/2005/8/layout/process1"/>
    <dgm:cxn modelId="{0CB100CF-6925-4757-B226-5D353B855842}" type="presOf" srcId="{15B58E1E-A214-42CD-81D3-53C07B8177D8}" destId="{23C60883-803A-4702-94A8-239DD2AEB94B}" srcOrd="0" destOrd="0" presId="urn:microsoft.com/office/officeart/2005/8/layout/process1"/>
    <dgm:cxn modelId="{F8C0BED1-96B6-4A13-9993-DE43AB0A6464}" srcId="{B5CC2BA7-A36F-42A9-8C15-74D3BDC2023B}" destId="{DBB8843E-01DF-4C12-BEA2-18E2FEAFA2EC}" srcOrd="2" destOrd="0" parTransId="{80FD254C-2B40-4E51-A036-880953B85015}" sibTransId="{BC316E4C-BD50-4B2B-BEB5-993B605C7441}"/>
    <dgm:cxn modelId="{A4BB00F0-805D-48B8-B84E-C44D0F62AC0E}" type="presOf" srcId="{8063F474-A371-4394-9A7A-2C624B9ED32B}" destId="{3AF6DA33-C05B-46F7-8B2A-67D6CA11495F}" srcOrd="0" destOrd="0" presId="urn:microsoft.com/office/officeart/2005/8/layout/process1"/>
    <dgm:cxn modelId="{74FE3FFA-3085-4BCA-8CCA-3071BB7357FC}" srcId="{B5CC2BA7-A36F-42A9-8C15-74D3BDC2023B}" destId="{83E26E60-4771-4C19-ADEF-DAAF481486DF}" srcOrd="3" destOrd="0" parTransId="{88317C16-7C9B-4C1E-8BDB-EC23C99C5F00}" sibTransId="{B018D2CA-4210-4D33-B0BE-09DD623DFD5B}"/>
    <dgm:cxn modelId="{2416BDFC-16F1-48FC-BF88-DFD32C1DADAF}" type="presOf" srcId="{BC316E4C-BD50-4B2B-BEB5-993B605C7441}" destId="{8BC24E89-BDCC-4C3C-8DF9-89A86FD7D0AE}" srcOrd="0" destOrd="0" presId="urn:microsoft.com/office/officeart/2005/8/layout/process1"/>
    <dgm:cxn modelId="{62665697-A5D5-4041-B6AD-29643004E8C2}" type="presParOf" srcId="{CF5103D1-9AF1-44FA-88F7-83C476BEA1C9}" destId="{EB768A26-4983-45A1-ADAF-A9AED671D8EB}" srcOrd="0" destOrd="0" presId="urn:microsoft.com/office/officeart/2005/8/layout/process1"/>
    <dgm:cxn modelId="{8D4A731C-71D0-4B48-9CDA-9759FA4206B9}" type="presParOf" srcId="{CF5103D1-9AF1-44FA-88F7-83C476BEA1C9}" destId="{3AF6DA33-C05B-46F7-8B2A-67D6CA11495F}" srcOrd="1" destOrd="0" presId="urn:microsoft.com/office/officeart/2005/8/layout/process1"/>
    <dgm:cxn modelId="{47F707E0-15B2-4B57-9F12-972991A5A225}" type="presParOf" srcId="{3AF6DA33-C05B-46F7-8B2A-67D6CA11495F}" destId="{F4C4B17B-346A-4595-BD9B-DE9F9426EEBF}" srcOrd="0" destOrd="0" presId="urn:microsoft.com/office/officeart/2005/8/layout/process1"/>
    <dgm:cxn modelId="{18CCC05A-74CC-4B23-8648-B8E5681CE643}" type="presParOf" srcId="{CF5103D1-9AF1-44FA-88F7-83C476BEA1C9}" destId="{9260E0C3-8B4C-4B48-844D-1F874DD606E4}" srcOrd="2" destOrd="0" presId="urn:microsoft.com/office/officeart/2005/8/layout/process1"/>
    <dgm:cxn modelId="{782C36AD-5FC2-46D8-ABE5-F9E113B734EB}" type="presParOf" srcId="{CF5103D1-9AF1-44FA-88F7-83C476BEA1C9}" destId="{23C60883-803A-4702-94A8-239DD2AEB94B}" srcOrd="3" destOrd="0" presId="urn:microsoft.com/office/officeart/2005/8/layout/process1"/>
    <dgm:cxn modelId="{A815568F-65EC-4E1F-B300-866CDA071108}" type="presParOf" srcId="{23C60883-803A-4702-94A8-239DD2AEB94B}" destId="{E8150FDB-026F-49E2-B63C-FD94884D264C}" srcOrd="0" destOrd="0" presId="urn:microsoft.com/office/officeart/2005/8/layout/process1"/>
    <dgm:cxn modelId="{E77497A2-07D4-4C06-B963-79B79B876734}" type="presParOf" srcId="{CF5103D1-9AF1-44FA-88F7-83C476BEA1C9}" destId="{45617A28-A0D2-4B9C-A3A7-AA7B353F66B2}" srcOrd="4" destOrd="0" presId="urn:microsoft.com/office/officeart/2005/8/layout/process1"/>
    <dgm:cxn modelId="{137C192A-72ED-46B8-AE7A-EE85D449E431}" type="presParOf" srcId="{CF5103D1-9AF1-44FA-88F7-83C476BEA1C9}" destId="{8BC24E89-BDCC-4C3C-8DF9-89A86FD7D0AE}" srcOrd="5" destOrd="0" presId="urn:microsoft.com/office/officeart/2005/8/layout/process1"/>
    <dgm:cxn modelId="{1AACCF88-9BAB-4125-9E56-958D68E2D82A}" type="presParOf" srcId="{8BC24E89-BDCC-4C3C-8DF9-89A86FD7D0AE}" destId="{89554EC9-AEE8-4982-AB7D-509A526BFE60}" srcOrd="0" destOrd="0" presId="urn:microsoft.com/office/officeart/2005/8/layout/process1"/>
    <dgm:cxn modelId="{E9C35EBB-E861-48F7-971D-7C18B018A5F5}" type="presParOf" srcId="{CF5103D1-9AF1-44FA-88F7-83C476BEA1C9}" destId="{1BE9D9F4-A813-45DF-818B-6A6CAAFE181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63112C-E76D-464F-82C1-06F60F365AC8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5C1B96E-FDD9-490B-86CE-6FA60CC4FDF7}">
      <dgm:prSet phldrT="[Text]"/>
      <dgm:spPr/>
      <dgm:t>
        <a:bodyPr/>
        <a:lstStyle/>
        <a:p>
          <a:r>
            <a:rPr lang="en-CA" dirty="0">
              <a:latin typeface="+mn-lt"/>
              <a:ea typeface="+mn-ea"/>
              <a:cs typeface="+mn-ea"/>
              <a:sym typeface="+mn-lt"/>
            </a:rPr>
            <a:t>DNA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提取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D7D35AC-9560-45A6-9512-E50345506A15}" type="par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1F0DBA8-A325-4310-92E9-C527B173FC0C}" type="sib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5C7DF05-1F26-465D-856C-3ECE605A6EC9}">
      <dgm:prSet phldrT="[Text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质控定量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聚类</a:t>
          </a:r>
          <a:r>
            <a:rPr lang="en-US" altLang="zh-CN" dirty="0">
              <a:latin typeface="+mn-lt"/>
              <a:ea typeface="+mn-ea"/>
              <a:cs typeface="+mn-ea"/>
              <a:sym typeface="+mn-lt"/>
            </a:rPr>
            <a:t>/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去噪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</dgm:t>
    </dgm:pt>
    <dgm:pt modelId="{03C20ABD-8570-427D-9441-0AD6FF9110AC}" type="par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731F046-6C28-410D-BAF8-7A8278C53A6E}" type="sib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1FEA05B-8EAD-4C26-8742-74BD1CD4E60E}">
      <dgm:prSet phldrT="[Text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多样性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分析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E1614D7-7AC6-4978-971E-71DB728D7F49}" type="par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D8271D7-BAA8-4ECE-967A-2CF0AA29FC2D}" type="sib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E3299A49-3D19-41E0-9B9A-ED19E862934B}">
      <dgm:prSet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扩增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测序</a:t>
          </a:r>
        </a:p>
      </dgm:t>
    </dgm:pt>
    <dgm:pt modelId="{67649654-084F-4E29-BE7C-68353581F854}" type="parTrans" cxnId="{DFE98FA8-6349-4158-BB1F-C6D4898AD5F5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EF444ADE-5C9F-4E7B-9DCA-43DCFE8CA1E7}" type="sibTrans" cxnId="{DFE98FA8-6349-4158-BB1F-C6D4898AD5F5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DCCB0F76-4CCD-43B2-A76F-FC4820323D89}" type="pres">
      <dgm:prSet presAssocID="{2C63112C-E76D-464F-82C1-06F60F365AC8}" presName="CompostProcess" presStyleCnt="0">
        <dgm:presLayoutVars>
          <dgm:dir/>
          <dgm:resizeHandles val="exact"/>
        </dgm:presLayoutVars>
      </dgm:prSet>
      <dgm:spPr/>
    </dgm:pt>
    <dgm:pt modelId="{75263C51-080C-49C9-991B-B57D175421FE}" type="pres">
      <dgm:prSet presAssocID="{2C63112C-E76D-464F-82C1-06F60F365AC8}" presName="arrow" presStyleLbl="bgShp" presStyleIdx="0" presStyleCnt="1"/>
      <dgm:spPr/>
    </dgm:pt>
    <dgm:pt modelId="{04878612-5082-4058-BD62-793365C0BD31}" type="pres">
      <dgm:prSet presAssocID="{2C63112C-E76D-464F-82C1-06F60F365AC8}" presName="linearProcess" presStyleCnt="0"/>
      <dgm:spPr/>
    </dgm:pt>
    <dgm:pt modelId="{88619E16-8946-4DE5-B513-CB620EDE6D56}" type="pres">
      <dgm:prSet presAssocID="{D5C1B96E-FDD9-490B-86CE-6FA60CC4FDF7}" presName="textNode" presStyleLbl="node1" presStyleIdx="0" presStyleCnt="4">
        <dgm:presLayoutVars>
          <dgm:bulletEnabled val="1"/>
        </dgm:presLayoutVars>
      </dgm:prSet>
      <dgm:spPr/>
    </dgm:pt>
    <dgm:pt modelId="{5B057AA1-7DB8-4653-B72C-79E70914F2D1}" type="pres">
      <dgm:prSet presAssocID="{81F0DBA8-A325-4310-92E9-C527B173FC0C}" presName="sibTrans" presStyleCnt="0"/>
      <dgm:spPr/>
    </dgm:pt>
    <dgm:pt modelId="{B711CD94-5B6F-43CC-B915-8BB74525FC70}" type="pres">
      <dgm:prSet presAssocID="{E3299A49-3D19-41E0-9B9A-ED19E862934B}" presName="textNode" presStyleLbl="node1" presStyleIdx="1" presStyleCnt="4">
        <dgm:presLayoutVars>
          <dgm:bulletEnabled val="1"/>
        </dgm:presLayoutVars>
      </dgm:prSet>
      <dgm:spPr/>
    </dgm:pt>
    <dgm:pt modelId="{43E88509-87D8-40A3-B4E8-63123B51D77A}" type="pres">
      <dgm:prSet presAssocID="{EF444ADE-5C9F-4E7B-9DCA-43DCFE8CA1E7}" presName="sibTrans" presStyleCnt="0"/>
      <dgm:spPr/>
    </dgm:pt>
    <dgm:pt modelId="{CF9D97C4-28B0-4FBB-828F-E910DC8DF04F}" type="pres">
      <dgm:prSet presAssocID="{85C7DF05-1F26-465D-856C-3ECE605A6EC9}" presName="textNode" presStyleLbl="node1" presStyleIdx="2" presStyleCnt="4">
        <dgm:presLayoutVars>
          <dgm:bulletEnabled val="1"/>
        </dgm:presLayoutVars>
      </dgm:prSet>
      <dgm:spPr/>
    </dgm:pt>
    <dgm:pt modelId="{A11CFFBB-EDF1-4232-A53F-173D4BE19F55}" type="pres">
      <dgm:prSet presAssocID="{1731F046-6C28-410D-BAF8-7A8278C53A6E}" presName="sibTrans" presStyleCnt="0"/>
      <dgm:spPr/>
    </dgm:pt>
    <dgm:pt modelId="{3B90F974-A1F6-4131-B098-4034F715A13A}" type="pres">
      <dgm:prSet presAssocID="{11FEA05B-8EAD-4C26-8742-74BD1CD4E60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97305E20-2360-40CA-84BE-504EE6C3C6A6}" type="presOf" srcId="{2C63112C-E76D-464F-82C1-06F60F365AC8}" destId="{DCCB0F76-4CCD-43B2-A76F-FC4820323D89}" srcOrd="0" destOrd="0" presId="urn:microsoft.com/office/officeart/2005/8/layout/hProcess9"/>
    <dgm:cxn modelId="{09088232-FE9F-41B5-A3D7-59A6B1FC2118}" srcId="{2C63112C-E76D-464F-82C1-06F60F365AC8}" destId="{D5C1B96E-FDD9-490B-86CE-6FA60CC4FDF7}" srcOrd="0" destOrd="0" parTransId="{1D7D35AC-9560-45A6-9512-E50345506A15}" sibTransId="{81F0DBA8-A325-4310-92E9-C527B173FC0C}"/>
    <dgm:cxn modelId="{8BCC4973-EF49-48DD-852E-B3C034EBF119}" type="presOf" srcId="{D5C1B96E-FDD9-490B-86CE-6FA60CC4FDF7}" destId="{88619E16-8946-4DE5-B513-CB620EDE6D56}" srcOrd="0" destOrd="0" presId="urn:microsoft.com/office/officeart/2005/8/layout/hProcess9"/>
    <dgm:cxn modelId="{33C75778-240D-4B67-9BE8-D1F892AC302A}" type="presOf" srcId="{85C7DF05-1F26-465D-856C-3ECE605A6EC9}" destId="{CF9D97C4-28B0-4FBB-828F-E910DC8DF04F}" srcOrd="0" destOrd="0" presId="urn:microsoft.com/office/officeart/2005/8/layout/hProcess9"/>
    <dgm:cxn modelId="{5296D279-7C74-472D-9EE3-5514F71A6331}" type="presOf" srcId="{11FEA05B-8EAD-4C26-8742-74BD1CD4E60E}" destId="{3B90F974-A1F6-4131-B098-4034F715A13A}" srcOrd="0" destOrd="0" presId="urn:microsoft.com/office/officeart/2005/8/layout/hProcess9"/>
    <dgm:cxn modelId="{97D00181-5C58-45FC-BCC4-67174625E62F}" srcId="{2C63112C-E76D-464F-82C1-06F60F365AC8}" destId="{85C7DF05-1F26-465D-856C-3ECE605A6EC9}" srcOrd="2" destOrd="0" parTransId="{03C20ABD-8570-427D-9441-0AD6FF9110AC}" sibTransId="{1731F046-6C28-410D-BAF8-7A8278C53A6E}"/>
    <dgm:cxn modelId="{807E0B96-6853-4B5F-9252-3079D68AF067}" type="presOf" srcId="{E3299A49-3D19-41E0-9B9A-ED19E862934B}" destId="{B711CD94-5B6F-43CC-B915-8BB74525FC70}" srcOrd="0" destOrd="0" presId="urn:microsoft.com/office/officeart/2005/8/layout/hProcess9"/>
    <dgm:cxn modelId="{DFE98FA8-6349-4158-BB1F-C6D4898AD5F5}" srcId="{2C63112C-E76D-464F-82C1-06F60F365AC8}" destId="{E3299A49-3D19-41E0-9B9A-ED19E862934B}" srcOrd="1" destOrd="0" parTransId="{67649654-084F-4E29-BE7C-68353581F854}" sibTransId="{EF444ADE-5C9F-4E7B-9DCA-43DCFE8CA1E7}"/>
    <dgm:cxn modelId="{B2E787BF-B7F8-48B1-9CD1-921AF2E16A1D}" srcId="{2C63112C-E76D-464F-82C1-06F60F365AC8}" destId="{11FEA05B-8EAD-4C26-8742-74BD1CD4E60E}" srcOrd="3" destOrd="0" parTransId="{1E1614D7-7AC6-4978-971E-71DB728D7F49}" sibTransId="{8D8271D7-BAA8-4ECE-967A-2CF0AA29FC2D}"/>
    <dgm:cxn modelId="{6C71A7DB-7D28-4008-B934-C6D53BAE2798}" type="presParOf" srcId="{DCCB0F76-4CCD-43B2-A76F-FC4820323D89}" destId="{75263C51-080C-49C9-991B-B57D175421FE}" srcOrd="0" destOrd="0" presId="urn:microsoft.com/office/officeart/2005/8/layout/hProcess9"/>
    <dgm:cxn modelId="{1A6CFD2D-6191-4A1D-B97B-D5075140F028}" type="presParOf" srcId="{DCCB0F76-4CCD-43B2-A76F-FC4820323D89}" destId="{04878612-5082-4058-BD62-793365C0BD31}" srcOrd="1" destOrd="0" presId="urn:microsoft.com/office/officeart/2005/8/layout/hProcess9"/>
    <dgm:cxn modelId="{3F2B642A-754F-4AEF-8CBE-9CF3447607D7}" type="presParOf" srcId="{04878612-5082-4058-BD62-793365C0BD31}" destId="{88619E16-8946-4DE5-B513-CB620EDE6D56}" srcOrd="0" destOrd="0" presId="urn:microsoft.com/office/officeart/2005/8/layout/hProcess9"/>
    <dgm:cxn modelId="{620033CB-FE5F-4473-ABE0-9BA263913561}" type="presParOf" srcId="{04878612-5082-4058-BD62-793365C0BD31}" destId="{5B057AA1-7DB8-4653-B72C-79E70914F2D1}" srcOrd="1" destOrd="0" presId="urn:microsoft.com/office/officeart/2005/8/layout/hProcess9"/>
    <dgm:cxn modelId="{4FAA2174-EAE0-43B2-B37B-97571D6A12C0}" type="presParOf" srcId="{04878612-5082-4058-BD62-793365C0BD31}" destId="{B711CD94-5B6F-43CC-B915-8BB74525FC70}" srcOrd="2" destOrd="0" presId="urn:microsoft.com/office/officeart/2005/8/layout/hProcess9"/>
    <dgm:cxn modelId="{7312ED13-3F38-4B27-A60D-2A191AF2C78D}" type="presParOf" srcId="{04878612-5082-4058-BD62-793365C0BD31}" destId="{43E88509-87D8-40A3-B4E8-63123B51D77A}" srcOrd="3" destOrd="0" presId="urn:microsoft.com/office/officeart/2005/8/layout/hProcess9"/>
    <dgm:cxn modelId="{3F8CC703-3E27-4AA8-88C1-A2A2BA832BF5}" type="presParOf" srcId="{04878612-5082-4058-BD62-793365C0BD31}" destId="{CF9D97C4-28B0-4FBB-828F-E910DC8DF04F}" srcOrd="4" destOrd="0" presId="urn:microsoft.com/office/officeart/2005/8/layout/hProcess9"/>
    <dgm:cxn modelId="{3C8368F0-F4EB-4FE9-9062-8AB2C2C947D1}" type="presParOf" srcId="{04878612-5082-4058-BD62-793365C0BD31}" destId="{A11CFFBB-EDF1-4232-A53F-173D4BE19F55}" srcOrd="5" destOrd="0" presId="urn:microsoft.com/office/officeart/2005/8/layout/hProcess9"/>
    <dgm:cxn modelId="{2B27392C-E926-4FD0-BF5B-62D54B30C75B}" type="presParOf" srcId="{04878612-5082-4058-BD62-793365C0BD31}" destId="{3B90F974-A1F6-4131-B098-4034F715A13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63112C-E76D-464F-82C1-06F60F365AC8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D5C1B96E-FDD9-490B-86CE-6FA60CC4FDF7}">
      <dgm:prSet phldrT="[Text]"/>
      <dgm:spPr/>
      <dgm:t>
        <a:bodyPr/>
        <a:lstStyle/>
        <a:p>
          <a:r>
            <a:rPr lang="en-CA" dirty="0">
              <a:latin typeface="+mn-lt"/>
              <a:ea typeface="+mn-ea"/>
              <a:cs typeface="+mn-ea"/>
              <a:sym typeface="+mn-lt"/>
            </a:rPr>
            <a:t>DNA</a:t>
          </a: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提取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D7D35AC-9560-45A6-9512-E50345506A15}" type="par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1F0DBA8-A325-4310-92E9-C527B173FC0C}" type="sib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5C7DF05-1F26-465D-856C-3ECE605A6EC9}">
      <dgm:prSet phldrT="[Text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随机打断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测序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03C20ABD-8570-427D-9441-0AD6FF9110AC}" type="par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731F046-6C28-410D-BAF8-7A8278C53A6E}" type="sib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1FEA05B-8EAD-4C26-8742-74BD1CD4E60E}">
      <dgm:prSet phldrT="[Text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质控</a:t>
          </a:r>
          <a:r>
            <a:rPr lang="en-CA" dirty="0">
              <a:latin typeface="+mn-lt"/>
              <a:ea typeface="+mn-ea"/>
              <a:cs typeface="+mn-ea"/>
              <a:sym typeface="+mn-lt"/>
            </a:rPr>
            <a:t>, (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组装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注释</a:t>
          </a:r>
          <a:r>
            <a:rPr lang="en-US" altLang="zh-CN" dirty="0">
              <a:latin typeface="+mn-lt"/>
              <a:ea typeface="+mn-ea"/>
              <a:cs typeface="+mn-ea"/>
              <a:sym typeface="+mn-lt"/>
            </a:rPr>
            <a:t>) 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比对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E1614D7-7AC6-4978-971E-71DB728D7F49}" type="par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D8271D7-BAA8-4ECE-967A-2CF0AA29FC2D}" type="sib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2D5E83C2-01B9-48D1-8162-A766BD85ECA9}">
      <dgm:prSet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物种组成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功能分析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6730A9CA-B40C-4271-9B06-AF4C8B871F42}" type="parTrans" cxnId="{8CD70C3E-120B-4332-B143-713068AAAC35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04F02715-B2B2-4A4B-A265-EC80C48F8629}" type="sibTrans" cxnId="{8CD70C3E-120B-4332-B143-713068AAAC35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DCCB0F76-4CCD-43B2-A76F-FC4820323D89}" type="pres">
      <dgm:prSet presAssocID="{2C63112C-E76D-464F-82C1-06F60F365AC8}" presName="CompostProcess" presStyleCnt="0">
        <dgm:presLayoutVars>
          <dgm:dir/>
          <dgm:resizeHandles val="exact"/>
        </dgm:presLayoutVars>
      </dgm:prSet>
      <dgm:spPr/>
    </dgm:pt>
    <dgm:pt modelId="{75263C51-080C-49C9-991B-B57D175421FE}" type="pres">
      <dgm:prSet presAssocID="{2C63112C-E76D-464F-82C1-06F60F365AC8}" presName="arrow" presStyleLbl="bgShp" presStyleIdx="0" presStyleCnt="1"/>
      <dgm:spPr/>
    </dgm:pt>
    <dgm:pt modelId="{04878612-5082-4058-BD62-793365C0BD31}" type="pres">
      <dgm:prSet presAssocID="{2C63112C-E76D-464F-82C1-06F60F365AC8}" presName="linearProcess" presStyleCnt="0"/>
      <dgm:spPr/>
    </dgm:pt>
    <dgm:pt modelId="{88619E16-8946-4DE5-B513-CB620EDE6D56}" type="pres">
      <dgm:prSet presAssocID="{D5C1B96E-FDD9-490B-86CE-6FA60CC4FDF7}" presName="textNode" presStyleLbl="node1" presStyleIdx="0" presStyleCnt="4">
        <dgm:presLayoutVars>
          <dgm:bulletEnabled val="1"/>
        </dgm:presLayoutVars>
      </dgm:prSet>
      <dgm:spPr/>
    </dgm:pt>
    <dgm:pt modelId="{5B057AA1-7DB8-4653-B72C-79E70914F2D1}" type="pres">
      <dgm:prSet presAssocID="{81F0DBA8-A325-4310-92E9-C527B173FC0C}" presName="sibTrans" presStyleCnt="0"/>
      <dgm:spPr/>
    </dgm:pt>
    <dgm:pt modelId="{CF9D97C4-28B0-4FBB-828F-E910DC8DF04F}" type="pres">
      <dgm:prSet presAssocID="{85C7DF05-1F26-465D-856C-3ECE605A6EC9}" presName="textNode" presStyleLbl="node1" presStyleIdx="1" presStyleCnt="4" custLinFactNeighborX="-34819" custLinFactNeighborY="-1060">
        <dgm:presLayoutVars>
          <dgm:bulletEnabled val="1"/>
        </dgm:presLayoutVars>
      </dgm:prSet>
      <dgm:spPr/>
    </dgm:pt>
    <dgm:pt modelId="{A11CFFBB-EDF1-4232-A53F-173D4BE19F55}" type="pres">
      <dgm:prSet presAssocID="{1731F046-6C28-410D-BAF8-7A8278C53A6E}" presName="sibTrans" presStyleCnt="0"/>
      <dgm:spPr/>
    </dgm:pt>
    <dgm:pt modelId="{3B90F974-A1F6-4131-B098-4034F715A13A}" type="pres">
      <dgm:prSet presAssocID="{11FEA05B-8EAD-4C26-8742-74BD1CD4E60E}" presName="textNode" presStyleLbl="node1" presStyleIdx="2" presStyleCnt="4">
        <dgm:presLayoutVars>
          <dgm:bulletEnabled val="1"/>
        </dgm:presLayoutVars>
      </dgm:prSet>
      <dgm:spPr/>
    </dgm:pt>
    <dgm:pt modelId="{7EB20436-2870-41EC-B626-189E5D11670E}" type="pres">
      <dgm:prSet presAssocID="{8D8271D7-BAA8-4ECE-967A-2CF0AA29FC2D}" presName="sibTrans" presStyleCnt="0"/>
      <dgm:spPr/>
    </dgm:pt>
    <dgm:pt modelId="{81D66344-8C09-4220-9730-BBC77ED907B1}" type="pres">
      <dgm:prSet presAssocID="{2D5E83C2-01B9-48D1-8162-A766BD85ECA9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E2CFB01-9939-4039-B731-7233724B4055}" type="presOf" srcId="{85C7DF05-1F26-465D-856C-3ECE605A6EC9}" destId="{CF9D97C4-28B0-4FBB-828F-E910DC8DF04F}" srcOrd="0" destOrd="0" presId="urn:microsoft.com/office/officeart/2005/8/layout/hProcess9"/>
    <dgm:cxn modelId="{2CCCCD19-F041-46E0-B57C-59F75951C201}" type="presOf" srcId="{2D5E83C2-01B9-48D1-8162-A766BD85ECA9}" destId="{81D66344-8C09-4220-9730-BBC77ED907B1}" srcOrd="0" destOrd="0" presId="urn:microsoft.com/office/officeart/2005/8/layout/hProcess9"/>
    <dgm:cxn modelId="{09088232-FE9F-41B5-A3D7-59A6B1FC2118}" srcId="{2C63112C-E76D-464F-82C1-06F60F365AC8}" destId="{D5C1B96E-FDD9-490B-86CE-6FA60CC4FDF7}" srcOrd="0" destOrd="0" parTransId="{1D7D35AC-9560-45A6-9512-E50345506A15}" sibTransId="{81F0DBA8-A325-4310-92E9-C527B173FC0C}"/>
    <dgm:cxn modelId="{8CD70C3E-120B-4332-B143-713068AAAC35}" srcId="{2C63112C-E76D-464F-82C1-06F60F365AC8}" destId="{2D5E83C2-01B9-48D1-8162-A766BD85ECA9}" srcOrd="3" destOrd="0" parTransId="{6730A9CA-B40C-4271-9B06-AF4C8B871F42}" sibTransId="{04F02715-B2B2-4A4B-A265-EC80C48F8629}"/>
    <dgm:cxn modelId="{279EF875-F832-4A08-9C80-CB7609390476}" type="presOf" srcId="{11FEA05B-8EAD-4C26-8742-74BD1CD4E60E}" destId="{3B90F974-A1F6-4131-B098-4034F715A13A}" srcOrd="0" destOrd="0" presId="urn:microsoft.com/office/officeart/2005/8/layout/hProcess9"/>
    <dgm:cxn modelId="{97D00181-5C58-45FC-BCC4-67174625E62F}" srcId="{2C63112C-E76D-464F-82C1-06F60F365AC8}" destId="{85C7DF05-1F26-465D-856C-3ECE605A6EC9}" srcOrd="1" destOrd="0" parTransId="{03C20ABD-8570-427D-9441-0AD6FF9110AC}" sibTransId="{1731F046-6C28-410D-BAF8-7A8278C53A6E}"/>
    <dgm:cxn modelId="{4E423A82-F9E3-48BC-936D-5C77682DD79D}" type="presOf" srcId="{D5C1B96E-FDD9-490B-86CE-6FA60CC4FDF7}" destId="{88619E16-8946-4DE5-B513-CB620EDE6D56}" srcOrd="0" destOrd="0" presId="urn:microsoft.com/office/officeart/2005/8/layout/hProcess9"/>
    <dgm:cxn modelId="{B2E787BF-B7F8-48B1-9CD1-921AF2E16A1D}" srcId="{2C63112C-E76D-464F-82C1-06F60F365AC8}" destId="{11FEA05B-8EAD-4C26-8742-74BD1CD4E60E}" srcOrd="2" destOrd="0" parTransId="{1E1614D7-7AC6-4978-971E-71DB728D7F49}" sibTransId="{8D8271D7-BAA8-4ECE-967A-2CF0AA29FC2D}"/>
    <dgm:cxn modelId="{B6B00DFE-E6C6-4342-970D-08DB16208B68}" type="presOf" srcId="{2C63112C-E76D-464F-82C1-06F60F365AC8}" destId="{DCCB0F76-4CCD-43B2-A76F-FC4820323D89}" srcOrd="0" destOrd="0" presId="urn:microsoft.com/office/officeart/2005/8/layout/hProcess9"/>
    <dgm:cxn modelId="{5692C152-0B7A-4F3B-BE48-505D36CEEE73}" type="presParOf" srcId="{DCCB0F76-4CCD-43B2-A76F-FC4820323D89}" destId="{75263C51-080C-49C9-991B-B57D175421FE}" srcOrd="0" destOrd="0" presId="urn:microsoft.com/office/officeart/2005/8/layout/hProcess9"/>
    <dgm:cxn modelId="{89A3B91A-1CD4-4A70-BEE5-24E62EEB500B}" type="presParOf" srcId="{DCCB0F76-4CCD-43B2-A76F-FC4820323D89}" destId="{04878612-5082-4058-BD62-793365C0BD31}" srcOrd="1" destOrd="0" presId="urn:microsoft.com/office/officeart/2005/8/layout/hProcess9"/>
    <dgm:cxn modelId="{2A7BFC47-0437-4795-A889-EFB45745A056}" type="presParOf" srcId="{04878612-5082-4058-BD62-793365C0BD31}" destId="{88619E16-8946-4DE5-B513-CB620EDE6D56}" srcOrd="0" destOrd="0" presId="urn:microsoft.com/office/officeart/2005/8/layout/hProcess9"/>
    <dgm:cxn modelId="{3A54A34A-FD5F-45EE-9600-624407BF6B3C}" type="presParOf" srcId="{04878612-5082-4058-BD62-793365C0BD31}" destId="{5B057AA1-7DB8-4653-B72C-79E70914F2D1}" srcOrd="1" destOrd="0" presId="urn:microsoft.com/office/officeart/2005/8/layout/hProcess9"/>
    <dgm:cxn modelId="{AB0A2BD7-77C7-4099-8F68-D7D64F55B39A}" type="presParOf" srcId="{04878612-5082-4058-BD62-793365C0BD31}" destId="{CF9D97C4-28B0-4FBB-828F-E910DC8DF04F}" srcOrd="2" destOrd="0" presId="urn:microsoft.com/office/officeart/2005/8/layout/hProcess9"/>
    <dgm:cxn modelId="{17CDF412-EE4C-45EA-9556-0D9336389980}" type="presParOf" srcId="{04878612-5082-4058-BD62-793365C0BD31}" destId="{A11CFFBB-EDF1-4232-A53F-173D4BE19F55}" srcOrd="3" destOrd="0" presId="urn:microsoft.com/office/officeart/2005/8/layout/hProcess9"/>
    <dgm:cxn modelId="{BF901829-AFF5-4C40-B6E6-B8AA46701CB4}" type="presParOf" srcId="{04878612-5082-4058-BD62-793365C0BD31}" destId="{3B90F974-A1F6-4131-B098-4034F715A13A}" srcOrd="4" destOrd="0" presId="urn:microsoft.com/office/officeart/2005/8/layout/hProcess9"/>
    <dgm:cxn modelId="{D957F193-41CA-41E1-AAD1-A16D3BCCC78C}" type="presParOf" srcId="{04878612-5082-4058-BD62-793365C0BD31}" destId="{7EB20436-2870-41EC-B626-189E5D11670E}" srcOrd="5" destOrd="0" presId="urn:microsoft.com/office/officeart/2005/8/layout/hProcess9"/>
    <dgm:cxn modelId="{A48AAEBE-CD3C-43DA-A393-294C91145AC2}" type="presParOf" srcId="{04878612-5082-4058-BD62-793365C0BD31}" destId="{81D66344-8C09-4220-9730-BBC77ED907B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94E0CF-D6C3-498B-ABE0-52C330EA2036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A344829-8A88-4092-891C-14AD4B072513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原始序列</a:t>
          </a:r>
          <a:endParaRPr lang="en-US" altLang="zh-CN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(Raw data)</a:t>
          </a:r>
          <a:endParaRPr lang="zh-CN" altLang="en-US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0BA08B88-E4E2-46A8-B498-C0DFA22D7404}" type="parTrans" cxnId="{6F097548-7258-4BA4-B310-2705E0F34BE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93192DC5-CAA4-4F6C-BA24-F0CF1173FA28}" type="sibTrans" cxnId="{6F097548-7258-4BA4-B310-2705E0F34BE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F6C54E25-09C3-4464-99CC-1B8C44FD1C40}">
      <dgm:prSet phldrT="[文本]" custT="1"/>
      <dgm:spPr/>
      <dgm:t>
        <a:bodyPr/>
        <a:lstStyle/>
        <a:p>
          <a:pPr marL="0" lvl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重叠群</a:t>
          </a:r>
          <a:endParaRPr lang="en-US" altLang="zh-CN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(Contigs)</a:t>
          </a:r>
          <a:endParaRPr lang="zh-CN" altLang="en-US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4D264DC7-E98A-4330-94D6-1AA12B9E00F9}" type="parTrans" cxnId="{8D424E66-195B-4297-933A-C55B02874524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2A0BE35C-5491-4196-8686-4F1703369F96}" type="sibTrans" cxnId="{8D424E66-195B-4297-933A-C55B02874524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572F9F44-18F1-4CBF-BD38-483FA07D18F3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基因集</a:t>
          </a:r>
          <a:endParaRPr lang="en-US" altLang="zh-CN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>
            <a:spcAft>
              <a:spcPts val="0"/>
            </a:spcAft>
          </a:pPr>
          <a:r>
            <a:rPr lang="en-US" altLang="zh-CN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(Gene catalog)</a:t>
          </a:r>
          <a:endParaRPr lang="zh-CN" altLang="en-US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F9D6A6F5-51D6-4DCC-B081-110C63CFDCED}" type="parTrans" cxnId="{F541B021-4D9E-4324-8654-548FB8C3775E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A3286911-7A09-4F68-89B3-D4C75EFBE75D}" type="sibTrans" cxnId="{F541B021-4D9E-4324-8654-548FB8C3775E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60181E1E-23E2-4C50-B645-D87F9DE20F1E}">
      <dgm:prSet phldrT="[文本]" custT="1"/>
      <dgm:spPr/>
      <dgm:t>
        <a:bodyPr/>
        <a:lstStyle/>
        <a:p>
          <a:pPr marL="0" lvl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纯净序列</a:t>
          </a:r>
          <a:endParaRPr lang="en-US" altLang="zh-CN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(Clean data)</a:t>
          </a:r>
          <a:endParaRPr lang="zh-CN" altLang="en-US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CD439D7E-FF42-4822-A500-4804826B890E}" type="parTrans" cxnId="{6F494D2E-710B-4D17-9A46-2F91AA0A930C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EC19F432-6B08-4174-8B2B-E889F16F15EA}" type="sibTrans" cxnId="{6F494D2E-710B-4D17-9A46-2F91AA0A930C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25A47495-20CF-469C-A662-21EE685FD4B3}">
      <dgm:prSet phldrT="[文本]"/>
      <dgm:spPr/>
      <dgm:t>
        <a:bodyPr/>
        <a:lstStyle/>
        <a:p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KEGG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基因通路注释数据库</a:t>
          </a:r>
        </a:p>
      </dgm:t>
    </dgm:pt>
    <dgm:pt modelId="{2410E69E-B620-4AB4-A353-321FEF6C600C}" type="parTrans" cxnId="{2CD3EF89-01F4-4FF2-94A2-696207E4F20B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150D4EBC-A6D1-4A36-891A-3CFB4FAE5506}" type="sibTrans" cxnId="{2CD3EF89-01F4-4FF2-94A2-696207E4F20B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92994136-78F9-4E42-B8B6-5D11B0A6A04A}">
      <dgm:prSet phldrT="[文本]"/>
      <dgm:spPr/>
      <dgm:t>
        <a:bodyPr/>
        <a:lstStyle/>
        <a:p>
          <a:r>
            <a:rPr lang="en-US" altLang="zh-CN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eggNOG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同源基因簇数据库</a:t>
          </a:r>
        </a:p>
      </dgm:t>
    </dgm:pt>
    <dgm:pt modelId="{4DA681B3-FFC8-44A8-BC78-52C63E166E30}" type="parTrans" cxnId="{D5236352-7AC0-4815-9D7F-95FB48AD0507}">
      <dgm:prSet/>
      <dgm:spPr>
        <a:ln>
          <a:solidFill>
            <a:srgbClr val="0070C0"/>
          </a:solidFill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F17FD19C-0FE6-4115-B19B-A680F6734B84}" type="sibTrans" cxnId="{D5236352-7AC0-4815-9D7F-95FB48AD050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E69E1E7C-9A0A-4C6D-9177-7152172BF4FD}">
      <dgm:prSet phldrT="[文本]"/>
      <dgm:spPr/>
      <dgm:t>
        <a:bodyPr/>
        <a:lstStyle/>
        <a:p>
          <a:r>
            <a:rPr lang="en-US" altLang="zh-CN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CAZy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碳水化合物基因数据库</a:t>
          </a:r>
        </a:p>
      </dgm:t>
    </dgm:pt>
    <dgm:pt modelId="{6D5D7683-DC0B-4411-B8C8-C206555CAA31}" type="parTrans" cxnId="{ADF3AFB8-FFFB-4E1A-A12C-2162AE6F1B33}">
      <dgm:prSet/>
      <dgm:spPr>
        <a:ln>
          <a:solidFill>
            <a:srgbClr val="0070C0"/>
          </a:solidFill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0A5091B9-3372-4E45-82D6-070ABFF3172A}" type="sibTrans" cxnId="{ADF3AFB8-FFFB-4E1A-A12C-2162AE6F1B33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587190E5-B6ED-415B-901C-9F34373844C6}">
      <dgm:prSet phldrT="[文本]"/>
      <dgm:spPr/>
      <dgm:t>
        <a:bodyPr/>
        <a:lstStyle/>
        <a:p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CARD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抗生素</a:t>
          </a:r>
          <a:b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</a:b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抗性数据库</a:t>
          </a:r>
        </a:p>
      </dgm:t>
    </dgm:pt>
    <dgm:pt modelId="{03FD5106-4850-403A-B97F-99F181A7D9F7}" type="parTrans" cxnId="{763B0CDC-89A1-41C3-AC32-BF553E29155D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4C6A3B93-208A-4E0F-92BC-64FB67AF8EEA}" type="sibTrans" cxnId="{763B0CDC-89A1-41C3-AC32-BF553E29155D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57E45258-F467-4836-9B5B-4C2101EFA23D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基因组草图</a:t>
          </a:r>
          <a:endParaRPr lang="en-US" altLang="zh-CN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(Draft genome)</a:t>
          </a:r>
          <a:endParaRPr lang="zh-CN" altLang="en-US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746FC029-2AAC-4D57-9507-C46F50F81121}" type="sibTrans" cxnId="{1F509DCD-C6C6-4B93-9B61-55A8CE2E2A3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414620B3-F22C-4430-8E37-A694D8598D92}" type="parTrans" cxnId="{1F509DCD-C6C6-4B93-9B61-55A8CE2E2A37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C6E71B7D-A662-41CE-B34A-8C4F535E8E40}">
      <dgm:prSet phldrT="[文本]" custT="1"/>
      <dgm:spPr/>
      <dgm:t>
        <a:bodyPr/>
        <a:lstStyle/>
        <a:p>
          <a:r>
            <a:rPr lang="zh-CN" altLang="en-US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物种和功能组成</a:t>
          </a:r>
          <a:r>
            <a:rPr lang="en-US" altLang="zh-CN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(Taxonomic and functional table)</a:t>
          </a:r>
          <a:endParaRPr lang="zh-CN" altLang="en-US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7F2FFC4A-195D-4761-8D77-DA70F5FF03AE}" type="parTrans" cxnId="{C77D4149-D7E4-4663-A29E-980FEC3B9EC1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1D4B8E71-6A48-4ED0-8621-8442EC707959}" type="sibTrans" cxnId="{C77D4149-D7E4-4663-A29E-980FEC3B9EC1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B2E8DC20-72FF-4B6C-AAB3-7DA695B7C213}">
      <dgm:prSet phldrT="[文本]"/>
      <dgm:spPr/>
      <dgm:t>
        <a:bodyPr/>
        <a:lstStyle/>
        <a:p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基因丰度</a:t>
          </a:r>
        </a:p>
      </dgm:t>
    </dgm:pt>
    <dgm:pt modelId="{7A4F9C34-7E53-4195-8E56-AA32072AB2A1}" type="parTrans" cxnId="{669B4CF4-B4E9-4208-B0DE-6CE26AC5452D}">
      <dgm:prSet/>
      <dgm:spPr/>
      <dgm:t>
        <a:bodyPr/>
        <a:lstStyle/>
        <a:p>
          <a:endParaRPr lang="zh-CN" altLang="en-US"/>
        </a:p>
      </dgm:t>
    </dgm:pt>
    <dgm:pt modelId="{CF04FED6-7B61-46CB-8591-0B920FB67A1E}" type="sibTrans" cxnId="{669B4CF4-B4E9-4208-B0DE-6CE26AC5452D}">
      <dgm:prSet/>
      <dgm:spPr/>
      <dgm:t>
        <a:bodyPr/>
        <a:lstStyle/>
        <a:p>
          <a:endParaRPr lang="zh-CN" altLang="en-US"/>
        </a:p>
      </dgm:t>
    </dgm:pt>
    <dgm:pt modelId="{12122DDB-5518-47B9-B6C3-1B38D4A02311}">
      <dgm:prSet phldrT="[文本]"/>
      <dgm:spPr/>
      <dgm:t>
        <a:bodyPr/>
        <a:lstStyle/>
        <a:p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NCBI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物种分类数据库</a:t>
          </a:r>
        </a:p>
      </dgm:t>
    </dgm:pt>
    <dgm:pt modelId="{AB148AFE-7285-4384-8942-AF0B392D13CB}" type="parTrans" cxnId="{AFD57634-FC9D-4901-8739-6D43E2F079BA}">
      <dgm:prSet/>
      <dgm:spPr>
        <a:ln w="12700">
          <a:solidFill>
            <a:schemeClr val="accent1"/>
          </a:solidFill>
          <a:tailEnd type="triangle"/>
        </a:ln>
      </dgm:spPr>
      <dgm:t>
        <a:bodyPr/>
        <a:lstStyle/>
        <a:p>
          <a:endParaRPr lang="zh-CN" altLang="en-US"/>
        </a:p>
      </dgm:t>
    </dgm:pt>
    <dgm:pt modelId="{81D8D6D9-0584-4159-9DC3-33123A7DB0C7}" type="sibTrans" cxnId="{AFD57634-FC9D-4901-8739-6D43E2F079BA}">
      <dgm:prSet/>
      <dgm:spPr/>
      <dgm:t>
        <a:bodyPr/>
        <a:lstStyle/>
        <a:p>
          <a:endParaRPr lang="zh-CN" altLang="en-US"/>
        </a:p>
      </dgm:t>
    </dgm:pt>
    <dgm:pt modelId="{3183B3C4-ED7C-4499-B8BA-A5677D59DE5E}" type="pres">
      <dgm:prSet presAssocID="{8D94E0CF-D6C3-498B-ABE0-52C330EA20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D85835-4F0C-483F-B71C-8BF52642B905}" type="pres">
      <dgm:prSet presAssocID="{7A344829-8A88-4092-891C-14AD4B072513}" presName="hierRoot1" presStyleCnt="0"/>
      <dgm:spPr/>
    </dgm:pt>
    <dgm:pt modelId="{0437FB2C-8A12-4B29-9ED9-C1A3DD6F0472}" type="pres">
      <dgm:prSet presAssocID="{7A344829-8A88-4092-891C-14AD4B072513}" presName="composite" presStyleCnt="0"/>
      <dgm:spPr/>
    </dgm:pt>
    <dgm:pt modelId="{31C0D46F-9749-4649-9DE0-5E479625CB92}" type="pres">
      <dgm:prSet presAssocID="{7A344829-8A88-4092-891C-14AD4B072513}" presName="image" presStyleLbl="node0" presStyleIdx="0" presStyleCnt="3" custLinFactX="-12821" custLinFactNeighborX="-100000" custLinFactNeighborY="-375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427" r="-25573"/>
          </a:stretch>
        </a:blipFill>
      </dgm:spPr>
    </dgm:pt>
    <dgm:pt modelId="{CD2D18A4-FEEA-49B3-9D65-023DD8A73F9D}" type="pres">
      <dgm:prSet presAssocID="{7A344829-8A88-4092-891C-14AD4B072513}" presName="text" presStyleLbl="revTx" presStyleIdx="0" presStyleCnt="12" custLinFactNeighborX="-75214" custLinFactNeighborY="-3757">
        <dgm:presLayoutVars>
          <dgm:chPref val="3"/>
        </dgm:presLayoutVars>
      </dgm:prSet>
      <dgm:spPr/>
    </dgm:pt>
    <dgm:pt modelId="{94832AA1-8D21-4896-93A3-165477BC2BE9}" type="pres">
      <dgm:prSet presAssocID="{7A344829-8A88-4092-891C-14AD4B072513}" presName="hierChild2" presStyleCnt="0"/>
      <dgm:spPr/>
    </dgm:pt>
    <dgm:pt modelId="{725E240C-E5EB-45B1-B6DA-867C725DB32D}" type="pres">
      <dgm:prSet presAssocID="{60181E1E-23E2-4C50-B645-D87F9DE20F1E}" presName="hierRoot1" presStyleCnt="0"/>
      <dgm:spPr/>
    </dgm:pt>
    <dgm:pt modelId="{2E40720C-6C01-4DE9-BF81-94B4918975F5}" type="pres">
      <dgm:prSet presAssocID="{60181E1E-23E2-4C50-B645-D87F9DE20F1E}" presName="composite" presStyleCnt="0"/>
      <dgm:spPr/>
    </dgm:pt>
    <dgm:pt modelId="{B5881800-E50F-4D95-B610-460F68731FC1}" type="pres">
      <dgm:prSet presAssocID="{60181E1E-23E2-4C50-B645-D87F9DE20F1E}" presName="image" presStyleLbl="node0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AE4CC95-1762-4D3F-B3C0-3783C7B3AED7}" type="pres">
      <dgm:prSet presAssocID="{60181E1E-23E2-4C50-B645-D87F9DE20F1E}" presName="text" presStyleLbl="revTx" presStyleIdx="1" presStyleCnt="12" custLinFactNeighborX="-3145" custLinFactNeighborY="-5160">
        <dgm:presLayoutVars>
          <dgm:chPref val="3"/>
        </dgm:presLayoutVars>
      </dgm:prSet>
      <dgm:spPr/>
    </dgm:pt>
    <dgm:pt modelId="{65B909C5-58B6-4281-B769-8F6BB5F5CE48}" type="pres">
      <dgm:prSet presAssocID="{60181E1E-23E2-4C50-B645-D87F9DE20F1E}" presName="hierChild2" presStyleCnt="0"/>
      <dgm:spPr/>
    </dgm:pt>
    <dgm:pt modelId="{F1A220E5-52C5-4E19-A185-9B3665BD2D55}" type="pres">
      <dgm:prSet presAssocID="{7F2FFC4A-195D-4761-8D77-DA70F5FF03AE}" presName="Name10" presStyleLbl="parChTrans1D2" presStyleIdx="0" presStyleCnt="2"/>
      <dgm:spPr/>
    </dgm:pt>
    <dgm:pt modelId="{452DC55B-CCF2-4ACB-BD14-CEADCE49CD04}" type="pres">
      <dgm:prSet presAssocID="{C6E71B7D-A662-41CE-B34A-8C4F535E8E40}" presName="hierRoot2" presStyleCnt="0"/>
      <dgm:spPr/>
    </dgm:pt>
    <dgm:pt modelId="{D0734432-6D11-4F19-B4A8-D943E21327E4}" type="pres">
      <dgm:prSet presAssocID="{C6E71B7D-A662-41CE-B34A-8C4F535E8E40}" presName="composite2" presStyleCnt="0"/>
      <dgm:spPr/>
    </dgm:pt>
    <dgm:pt modelId="{E3BCB388-8107-47C6-80F5-5AFCD3A0F679}" type="pres">
      <dgm:prSet presAssocID="{C6E71B7D-A662-41CE-B34A-8C4F535E8E40}" presName="image2" presStyleLbl="node2" presStyleIdx="0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69BA64DC-6288-4A2E-80E1-203289C82520}" type="pres">
      <dgm:prSet presAssocID="{C6E71B7D-A662-41CE-B34A-8C4F535E8E40}" presName="text2" presStyleLbl="revTx" presStyleIdx="2" presStyleCnt="12" custScaleX="113116" custLinFactX="-61142" custLinFactNeighborX="-100000" custLinFactNeighborY="-3960">
        <dgm:presLayoutVars>
          <dgm:chPref val="3"/>
        </dgm:presLayoutVars>
      </dgm:prSet>
      <dgm:spPr/>
    </dgm:pt>
    <dgm:pt modelId="{0D3D6FBA-F19D-4203-899A-846B95E70F8A}" type="pres">
      <dgm:prSet presAssocID="{C6E71B7D-A662-41CE-B34A-8C4F535E8E40}" presName="hierChild3" presStyleCnt="0"/>
      <dgm:spPr/>
    </dgm:pt>
    <dgm:pt modelId="{B14674DD-5A5B-470C-8D19-12800D6F5FC9}" type="pres">
      <dgm:prSet presAssocID="{4D264DC7-E98A-4330-94D6-1AA12B9E00F9}" presName="Name10" presStyleLbl="parChTrans1D2" presStyleIdx="1" presStyleCnt="2"/>
      <dgm:spPr/>
    </dgm:pt>
    <dgm:pt modelId="{65A4CF74-D1BA-4322-B39E-E400623CD33D}" type="pres">
      <dgm:prSet presAssocID="{F6C54E25-09C3-4464-99CC-1B8C44FD1C40}" presName="hierRoot2" presStyleCnt="0"/>
      <dgm:spPr/>
    </dgm:pt>
    <dgm:pt modelId="{DBC77661-A240-45D3-83E6-AEEA77C767AB}" type="pres">
      <dgm:prSet presAssocID="{F6C54E25-09C3-4464-99CC-1B8C44FD1C40}" presName="composite2" presStyleCnt="0"/>
      <dgm:spPr/>
    </dgm:pt>
    <dgm:pt modelId="{A6548387-772F-4AB1-B239-508563D55819}" type="pres">
      <dgm:prSet presAssocID="{F6C54E25-09C3-4464-99CC-1B8C44FD1C40}" presName="image2" presStyleLbl="node2" presStyleIdx="1" presStyleCnt="2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189" r="4189"/>
          </a:stretch>
        </a:blipFill>
      </dgm:spPr>
    </dgm:pt>
    <dgm:pt modelId="{5F0EAA1B-35CC-4A04-9A8A-E72BB5B3A2C9}" type="pres">
      <dgm:prSet presAssocID="{F6C54E25-09C3-4464-99CC-1B8C44FD1C40}" presName="text2" presStyleLbl="revTx" presStyleIdx="3" presStyleCnt="12">
        <dgm:presLayoutVars>
          <dgm:chPref val="3"/>
        </dgm:presLayoutVars>
      </dgm:prSet>
      <dgm:spPr/>
    </dgm:pt>
    <dgm:pt modelId="{1431A0C0-4AA1-474A-8A6D-6D6439805B34}" type="pres">
      <dgm:prSet presAssocID="{F6C54E25-09C3-4464-99CC-1B8C44FD1C40}" presName="hierChild3" presStyleCnt="0"/>
      <dgm:spPr/>
    </dgm:pt>
    <dgm:pt modelId="{62268483-AE92-4FD0-9D5F-4FC6C88DB8C6}" type="pres">
      <dgm:prSet presAssocID="{F9D6A6F5-51D6-4DCC-B081-110C63CFDCED}" presName="Name17" presStyleLbl="parChTrans1D3" presStyleIdx="0" presStyleCnt="2"/>
      <dgm:spPr/>
    </dgm:pt>
    <dgm:pt modelId="{1B76BA98-6DE4-49E7-B9CC-33DD93E23B7A}" type="pres">
      <dgm:prSet presAssocID="{572F9F44-18F1-4CBF-BD38-483FA07D18F3}" presName="hierRoot3" presStyleCnt="0"/>
      <dgm:spPr/>
    </dgm:pt>
    <dgm:pt modelId="{F133CDF5-2CEF-41A4-AF94-8170AF964206}" type="pres">
      <dgm:prSet presAssocID="{572F9F44-18F1-4CBF-BD38-483FA07D18F3}" presName="composite3" presStyleCnt="0"/>
      <dgm:spPr/>
    </dgm:pt>
    <dgm:pt modelId="{AD6961B6-499B-45C6-89E4-06B67A3371D2}" type="pres">
      <dgm:prSet presAssocID="{572F9F44-18F1-4CBF-BD38-483FA07D18F3}" presName="image3" presStyleLbl="node3" presStyleIdx="0" presStyleCnt="2" custScaleX="101707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66" t="7622" r="-12500" b="7622"/>
          </a:stretch>
        </a:blipFill>
      </dgm:spPr>
    </dgm:pt>
    <dgm:pt modelId="{851633B9-65F2-4189-98BF-56F0E628D48C}" type="pres">
      <dgm:prSet presAssocID="{572F9F44-18F1-4CBF-BD38-483FA07D18F3}" presName="text3" presStyleLbl="revTx" presStyleIdx="4" presStyleCnt="12">
        <dgm:presLayoutVars>
          <dgm:chPref val="3"/>
        </dgm:presLayoutVars>
      </dgm:prSet>
      <dgm:spPr/>
    </dgm:pt>
    <dgm:pt modelId="{F75EAA75-F1A8-4305-A979-CF09B491A5C0}" type="pres">
      <dgm:prSet presAssocID="{572F9F44-18F1-4CBF-BD38-483FA07D18F3}" presName="hierChild4" presStyleCnt="0"/>
      <dgm:spPr/>
    </dgm:pt>
    <dgm:pt modelId="{B7509DA0-AE20-4D67-8663-EE0C7CC419E2}" type="pres">
      <dgm:prSet presAssocID="{AB148AFE-7285-4384-8942-AF0B392D13CB}" presName="Name23" presStyleLbl="parChTrans1D4" presStyleIdx="0" presStyleCnt="5"/>
      <dgm:spPr/>
    </dgm:pt>
    <dgm:pt modelId="{09B6E304-1C5B-4517-B370-661BFE993235}" type="pres">
      <dgm:prSet presAssocID="{12122DDB-5518-47B9-B6C3-1B38D4A02311}" presName="hierRoot4" presStyleCnt="0"/>
      <dgm:spPr/>
    </dgm:pt>
    <dgm:pt modelId="{2C684D9C-8349-4CF8-8036-208192E14364}" type="pres">
      <dgm:prSet presAssocID="{12122DDB-5518-47B9-B6C3-1B38D4A02311}" presName="composite4" presStyleCnt="0"/>
      <dgm:spPr/>
    </dgm:pt>
    <dgm:pt modelId="{CF9DC6BF-AA02-4132-86FC-00FA75A25492}" type="pres">
      <dgm:prSet presAssocID="{12122DDB-5518-47B9-B6C3-1B38D4A02311}" presName="image4" presStyleLbl="node4" presStyleIdx="0" presStyleCnt="5" custLinFactNeighborX="-1375" custLinFactNeighborY="1438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153E5B1-6F40-43C2-B1A5-3A1047D7FBFA}" type="pres">
      <dgm:prSet presAssocID="{12122DDB-5518-47B9-B6C3-1B38D4A02311}" presName="text4" presStyleLbl="revTx" presStyleIdx="5" presStyleCnt="12">
        <dgm:presLayoutVars>
          <dgm:chPref val="3"/>
        </dgm:presLayoutVars>
      </dgm:prSet>
      <dgm:spPr/>
    </dgm:pt>
    <dgm:pt modelId="{7B5D193C-375A-44D2-B6DC-741A4EA8C4EA}" type="pres">
      <dgm:prSet presAssocID="{12122DDB-5518-47B9-B6C3-1B38D4A02311}" presName="hierChild5" presStyleCnt="0"/>
      <dgm:spPr/>
    </dgm:pt>
    <dgm:pt modelId="{D1F93CA9-2876-4E74-9926-555242994DBA}" type="pres">
      <dgm:prSet presAssocID="{2410E69E-B620-4AB4-A353-321FEF6C600C}" presName="Name23" presStyleLbl="parChTrans1D4" presStyleIdx="1" presStyleCnt="5"/>
      <dgm:spPr/>
    </dgm:pt>
    <dgm:pt modelId="{84790185-B2B5-4624-AFD9-9FB95D9941B1}" type="pres">
      <dgm:prSet presAssocID="{25A47495-20CF-469C-A662-21EE685FD4B3}" presName="hierRoot4" presStyleCnt="0"/>
      <dgm:spPr/>
    </dgm:pt>
    <dgm:pt modelId="{7C74597C-8AB1-4963-BF6C-F47613FEE479}" type="pres">
      <dgm:prSet presAssocID="{25A47495-20CF-469C-A662-21EE685FD4B3}" presName="composite4" presStyleCnt="0"/>
      <dgm:spPr/>
    </dgm:pt>
    <dgm:pt modelId="{432BE335-E676-44A7-B87B-BE263A1D0C4A}" type="pres">
      <dgm:prSet presAssocID="{25A47495-20CF-469C-A662-21EE685FD4B3}" presName="image4" presStyleLbl="node4" presStyleIdx="1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EF7472FD-CE4A-49EC-AB2D-12DDE191A298}" type="pres">
      <dgm:prSet presAssocID="{25A47495-20CF-469C-A662-21EE685FD4B3}" presName="text4" presStyleLbl="revTx" presStyleIdx="6" presStyleCnt="12">
        <dgm:presLayoutVars>
          <dgm:chPref val="3"/>
        </dgm:presLayoutVars>
      </dgm:prSet>
      <dgm:spPr/>
    </dgm:pt>
    <dgm:pt modelId="{87826299-0741-41E0-A43E-C52CA345334D}" type="pres">
      <dgm:prSet presAssocID="{25A47495-20CF-469C-A662-21EE685FD4B3}" presName="hierChild5" presStyleCnt="0"/>
      <dgm:spPr/>
    </dgm:pt>
    <dgm:pt modelId="{B1750D1F-492A-4F43-8D53-5F2683CF342D}" type="pres">
      <dgm:prSet presAssocID="{4DA681B3-FFC8-44A8-BC78-52C63E166E30}" presName="Name23" presStyleLbl="parChTrans1D4" presStyleIdx="2" presStyleCnt="5"/>
      <dgm:spPr/>
    </dgm:pt>
    <dgm:pt modelId="{41F4F985-8946-42C8-BA31-939A04560DF8}" type="pres">
      <dgm:prSet presAssocID="{92994136-78F9-4E42-B8B6-5D11B0A6A04A}" presName="hierRoot4" presStyleCnt="0"/>
      <dgm:spPr/>
    </dgm:pt>
    <dgm:pt modelId="{07E337D9-B932-4666-8DDB-45649D6D2A7D}" type="pres">
      <dgm:prSet presAssocID="{92994136-78F9-4E42-B8B6-5D11B0A6A04A}" presName="composite4" presStyleCnt="0"/>
      <dgm:spPr/>
    </dgm:pt>
    <dgm:pt modelId="{A990111E-C3F9-4DCB-89B2-FEF99E717792}" type="pres">
      <dgm:prSet presAssocID="{92994136-78F9-4E42-B8B6-5D11B0A6A04A}" presName="image4" presStyleLbl="node4" presStyleIdx="2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1D7BDF0D-5457-4F1C-B4A8-8D7DAE6D264A}" type="pres">
      <dgm:prSet presAssocID="{92994136-78F9-4E42-B8B6-5D11B0A6A04A}" presName="text4" presStyleLbl="revTx" presStyleIdx="7" presStyleCnt="12">
        <dgm:presLayoutVars>
          <dgm:chPref val="3"/>
        </dgm:presLayoutVars>
      </dgm:prSet>
      <dgm:spPr/>
    </dgm:pt>
    <dgm:pt modelId="{30E05512-F540-461F-AB6F-396BA4381585}" type="pres">
      <dgm:prSet presAssocID="{92994136-78F9-4E42-B8B6-5D11B0A6A04A}" presName="hierChild5" presStyleCnt="0"/>
      <dgm:spPr/>
    </dgm:pt>
    <dgm:pt modelId="{0F499656-D506-47B4-A56F-56C37960B9B0}" type="pres">
      <dgm:prSet presAssocID="{6D5D7683-DC0B-4411-B8C8-C206555CAA31}" presName="Name23" presStyleLbl="parChTrans1D4" presStyleIdx="3" presStyleCnt="5"/>
      <dgm:spPr/>
    </dgm:pt>
    <dgm:pt modelId="{C93C234B-5453-4ED7-84BC-8821AF317BD0}" type="pres">
      <dgm:prSet presAssocID="{E69E1E7C-9A0A-4C6D-9177-7152172BF4FD}" presName="hierRoot4" presStyleCnt="0"/>
      <dgm:spPr/>
    </dgm:pt>
    <dgm:pt modelId="{8E0D4C8B-3BE7-4A3D-8F26-0CEE4403D2AF}" type="pres">
      <dgm:prSet presAssocID="{E69E1E7C-9A0A-4C6D-9177-7152172BF4FD}" presName="composite4" presStyleCnt="0"/>
      <dgm:spPr/>
    </dgm:pt>
    <dgm:pt modelId="{74B34DA5-2F4E-4B5B-A525-EE1C58532A71}" type="pres">
      <dgm:prSet presAssocID="{E69E1E7C-9A0A-4C6D-9177-7152172BF4FD}" presName="image4" presStyleLbl="node4" presStyleIdx="3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D222BE65-3070-4D8B-9932-6B7CEF540868}" type="pres">
      <dgm:prSet presAssocID="{E69E1E7C-9A0A-4C6D-9177-7152172BF4FD}" presName="text4" presStyleLbl="revTx" presStyleIdx="8" presStyleCnt="12">
        <dgm:presLayoutVars>
          <dgm:chPref val="3"/>
        </dgm:presLayoutVars>
      </dgm:prSet>
      <dgm:spPr/>
    </dgm:pt>
    <dgm:pt modelId="{7318170F-76E0-4FB0-9B31-846BB694FF5F}" type="pres">
      <dgm:prSet presAssocID="{E69E1E7C-9A0A-4C6D-9177-7152172BF4FD}" presName="hierChild5" presStyleCnt="0"/>
      <dgm:spPr/>
    </dgm:pt>
    <dgm:pt modelId="{83CCA76B-4101-4AB2-9F78-16FAE17A1CED}" type="pres">
      <dgm:prSet presAssocID="{03FD5106-4850-403A-B97F-99F181A7D9F7}" presName="Name23" presStyleLbl="parChTrans1D4" presStyleIdx="4" presStyleCnt="5"/>
      <dgm:spPr/>
    </dgm:pt>
    <dgm:pt modelId="{EE14531B-521F-4D11-B994-67D50D0B4625}" type="pres">
      <dgm:prSet presAssocID="{587190E5-B6ED-415B-901C-9F34373844C6}" presName="hierRoot4" presStyleCnt="0"/>
      <dgm:spPr/>
    </dgm:pt>
    <dgm:pt modelId="{7761D584-2ED8-4314-B0D8-63D2F6FF2314}" type="pres">
      <dgm:prSet presAssocID="{587190E5-B6ED-415B-901C-9F34373844C6}" presName="composite4" presStyleCnt="0"/>
      <dgm:spPr/>
    </dgm:pt>
    <dgm:pt modelId="{291DE6F5-8060-4409-B9C7-217DFAADFE9F}" type="pres">
      <dgm:prSet presAssocID="{587190E5-B6ED-415B-901C-9F34373844C6}" presName="image4" presStyleLbl="node4" presStyleIdx="4" presStyleCnt="5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3A76C053-1F82-4AED-9488-7C099849891D}" type="pres">
      <dgm:prSet presAssocID="{587190E5-B6ED-415B-901C-9F34373844C6}" presName="text4" presStyleLbl="revTx" presStyleIdx="9" presStyleCnt="12">
        <dgm:presLayoutVars>
          <dgm:chPref val="3"/>
        </dgm:presLayoutVars>
      </dgm:prSet>
      <dgm:spPr/>
    </dgm:pt>
    <dgm:pt modelId="{00CB9C12-6372-4090-BABF-820FECC4E63D}" type="pres">
      <dgm:prSet presAssocID="{587190E5-B6ED-415B-901C-9F34373844C6}" presName="hierChild5" presStyleCnt="0"/>
      <dgm:spPr/>
    </dgm:pt>
    <dgm:pt modelId="{143C44C1-097E-446A-835B-74807753E70F}" type="pres">
      <dgm:prSet presAssocID="{414620B3-F22C-4430-8E37-A694D8598D92}" presName="Name17" presStyleLbl="parChTrans1D3" presStyleIdx="1" presStyleCnt="2"/>
      <dgm:spPr/>
    </dgm:pt>
    <dgm:pt modelId="{9461E858-BCD9-452F-9A35-82BD916CFDBA}" type="pres">
      <dgm:prSet presAssocID="{57E45258-F467-4836-9B5B-4C2101EFA23D}" presName="hierRoot3" presStyleCnt="0"/>
      <dgm:spPr/>
    </dgm:pt>
    <dgm:pt modelId="{AD28E788-52D0-4F01-BBEF-149178C11276}" type="pres">
      <dgm:prSet presAssocID="{57E45258-F467-4836-9B5B-4C2101EFA23D}" presName="composite3" presStyleCnt="0"/>
      <dgm:spPr/>
    </dgm:pt>
    <dgm:pt modelId="{F5129EBC-76D7-4656-B572-57FB4AE4BEDB}" type="pres">
      <dgm:prSet presAssocID="{57E45258-F467-4836-9B5B-4C2101EFA23D}" presName="image3" presStyleLbl="node3" presStyleIdx="1" presStyleCnt="2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796C84F-9D70-4F81-96EC-6236EDAF76A0}" type="pres">
      <dgm:prSet presAssocID="{57E45258-F467-4836-9B5B-4C2101EFA23D}" presName="text3" presStyleLbl="revTx" presStyleIdx="10" presStyleCnt="12">
        <dgm:presLayoutVars>
          <dgm:chPref val="3"/>
        </dgm:presLayoutVars>
      </dgm:prSet>
      <dgm:spPr/>
    </dgm:pt>
    <dgm:pt modelId="{97252761-7D13-4991-9816-F2676C382F71}" type="pres">
      <dgm:prSet presAssocID="{57E45258-F467-4836-9B5B-4C2101EFA23D}" presName="hierChild4" presStyleCnt="0"/>
      <dgm:spPr/>
    </dgm:pt>
    <dgm:pt modelId="{A0C7C42C-BE58-49CD-823B-5A2748840FB8}" type="pres">
      <dgm:prSet presAssocID="{B2E8DC20-72FF-4B6C-AAB3-7DA695B7C213}" presName="hierRoot1" presStyleCnt="0"/>
      <dgm:spPr/>
    </dgm:pt>
    <dgm:pt modelId="{D27B4A4B-71A7-4A22-90A1-E9E5F48DE420}" type="pres">
      <dgm:prSet presAssocID="{B2E8DC20-72FF-4B6C-AAB3-7DA695B7C213}" presName="composite" presStyleCnt="0"/>
      <dgm:spPr/>
    </dgm:pt>
    <dgm:pt modelId="{668E9561-4E65-4607-A183-FD96BA07234C}" type="pres">
      <dgm:prSet presAssocID="{B2E8DC20-72FF-4B6C-AAB3-7DA695B7C213}" presName="image" presStyleLbl="node0" presStyleIdx="2" presStyleCnt="3" custLinFactX="-200000" custLinFactY="100000" custLinFactNeighborX="-287577" custLinFactNeighborY="163790"/>
      <dgm:spPr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65" t="13978" r="1265" b="13978"/>
          </a:stretch>
        </a:blipFill>
      </dgm:spPr>
    </dgm:pt>
    <dgm:pt modelId="{55C261B0-81FC-4488-99FF-FF4C370BFA75}" type="pres">
      <dgm:prSet presAssocID="{B2E8DC20-72FF-4B6C-AAB3-7DA695B7C213}" presName="text" presStyleLbl="revTx" presStyleIdx="11" presStyleCnt="12" custScaleX="90717" custScaleY="94106" custLinFactX="-200000" custLinFactY="100000" custLinFactNeighborX="-268144" custLinFactNeighborY="165494">
        <dgm:presLayoutVars>
          <dgm:chPref val="3"/>
        </dgm:presLayoutVars>
      </dgm:prSet>
      <dgm:spPr/>
    </dgm:pt>
    <dgm:pt modelId="{657A6941-299F-4169-BCAF-7F4396ADEF6A}" type="pres">
      <dgm:prSet presAssocID="{B2E8DC20-72FF-4B6C-AAB3-7DA695B7C213}" presName="hierChild2" presStyleCnt="0"/>
      <dgm:spPr/>
    </dgm:pt>
  </dgm:ptLst>
  <dgm:cxnLst>
    <dgm:cxn modelId="{93575100-B36D-474B-850B-075AD37E95EF}" type="presOf" srcId="{572F9F44-18F1-4CBF-BD38-483FA07D18F3}" destId="{851633B9-65F2-4189-98BF-56F0E628D48C}" srcOrd="0" destOrd="0" presId="urn:microsoft.com/office/officeart/2009/layout/CirclePictureHierarchy"/>
    <dgm:cxn modelId="{FE35760D-8AB7-42B0-9A77-E0825173EA8F}" type="presOf" srcId="{03FD5106-4850-403A-B97F-99F181A7D9F7}" destId="{83CCA76B-4101-4AB2-9F78-16FAE17A1CED}" srcOrd="0" destOrd="0" presId="urn:microsoft.com/office/officeart/2009/layout/CirclePictureHierarchy"/>
    <dgm:cxn modelId="{CBAD3715-C698-4A19-9C32-A7694BED0A27}" type="presOf" srcId="{F6C54E25-09C3-4464-99CC-1B8C44FD1C40}" destId="{5F0EAA1B-35CC-4A04-9A8A-E72BB5B3A2C9}" srcOrd="0" destOrd="0" presId="urn:microsoft.com/office/officeart/2009/layout/CirclePictureHierarchy"/>
    <dgm:cxn modelId="{F063541A-B651-475F-A337-26A88E19A467}" type="presOf" srcId="{4D264DC7-E98A-4330-94D6-1AA12B9E00F9}" destId="{B14674DD-5A5B-470C-8D19-12800D6F5FC9}" srcOrd="0" destOrd="0" presId="urn:microsoft.com/office/officeart/2009/layout/CirclePictureHierarchy"/>
    <dgm:cxn modelId="{F541B021-4D9E-4324-8654-548FB8C3775E}" srcId="{F6C54E25-09C3-4464-99CC-1B8C44FD1C40}" destId="{572F9F44-18F1-4CBF-BD38-483FA07D18F3}" srcOrd="0" destOrd="0" parTransId="{F9D6A6F5-51D6-4DCC-B081-110C63CFDCED}" sibTransId="{A3286911-7A09-4F68-89B3-D4C75EFBE75D}"/>
    <dgm:cxn modelId="{59D17923-E2CE-4E9D-B677-A1308C439033}" type="presOf" srcId="{7F2FFC4A-195D-4761-8D77-DA70F5FF03AE}" destId="{F1A220E5-52C5-4E19-A185-9B3665BD2D55}" srcOrd="0" destOrd="0" presId="urn:microsoft.com/office/officeart/2009/layout/CirclePictureHierarchy"/>
    <dgm:cxn modelId="{6F494D2E-710B-4D17-9A46-2F91AA0A930C}" srcId="{8D94E0CF-D6C3-498B-ABE0-52C330EA2036}" destId="{60181E1E-23E2-4C50-B645-D87F9DE20F1E}" srcOrd="1" destOrd="0" parTransId="{CD439D7E-FF42-4822-A500-4804826B890E}" sibTransId="{EC19F432-6B08-4174-8B2B-E889F16F15EA}"/>
    <dgm:cxn modelId="{AFD57634-FC9D-4901-8739-6D43E2F079BA}" srcId="{572F9F44-18F1-4CBF-BD38-483FA07D18F3}" destId="{12122DDB-5518-47B9-B6C3-1B38D4A02311}" srcOrd="0" destOrd="0" parTransId="{AB148AFE-7285-4384-8942-AF0B392D13CB}" sibTransId="{81D8D6D9-0584-4159-9DC3-33123A7DB0C7}"/>
    <dgm:cxn modelId="{6998723E-C49D-4E8E-99E7-374D6B7C9A3C}" type="presOf" srcId="{2410E69E-B620-4AB4-A353-321FEF6C600C}" destId="{D1F93CA9-2876-4E74-9926-555242994DBA}" srcOrd="0" destOrd="0" presId="urn:microsoft.com/office/officeart/2009/layout/CirclePictureHierarchy"/>
    <dgm:cxn modelId="{C98DC661-1E2A-4861-8E55-DFCB503FA615}" type="presOf" srcId="{B2E8DC20-72FF-4B6C-AAB3-7DA695B7C213}" destId="{55C261B0-81FC-4488-99FF-FF4C370BFA75}" srcOrd="0" destOrd="0" presId="urn:microsoft.com/office/officeart/2009/layout/CirclePictureHierarchy"/>
    <dgm:cxn modelId="{EB107763-37BA-46B7-BE46-0E91F1D85934}" type="presOf" srcId="{60181E1E-23E2-4C50-B645-D87F9DE20F1E}" destId="{3AE4CC95-1762-4D3F-B3C0-3783C7B3AED7}" srcOrd="0" destOrd="0" presId="urn:microsoft.com/office/officeart/2009/layout/CirclePictureHierarchy"/>
    <dgm:cxn modelId="{F89A2C46-7FE8-41C1-899B-D97BF8F84DBE}" type="presOf" srcId="{AB148AFE-7285-4384-8942-AF0B392D13CB}" destId="{B7509DA0-AE20-4D67-8663-EE0C7CC419E2}" srcOrd="0" destOrd="0" presId="urn:microsoft.com/office/officeart/2009/layout/CirclePictureHierarchy"/>
    <dgm:cxn modelId="{8D424E66-195B-4297-933A-C55B02874524}" srcId="{60181E1E-23E2-4C50-B645-D87F9DE20F1E}" destId="{F6C54E25-09C3-4464-99CC-1B8C44FD1C40}" srcOrd="1" destOrd="0" parTransId="{4D264DC7-E98A-4330-94D6-1AA12B9E00F9}" sibTransId="{2A0BE35C-5491-4196-8686-4F1703369F96}"/>
    <dgm:cxn modelId="{91B2AA67-4767-4895-BBEA-F07DD08A5E13}" type="presOf" srcId="{25A47495-20CF-469C-A662-21EE685FD4B3}" destId="{EF7472FD-CE4A-49EC-AB2D-12DDE191A298}" srcOrd="0" destOrd="0" presId="urn:microsoft.com/office/officeart/2009/layout/CirclePictureHierarchy"/>
    <dgm:cxn modelId="{6F097548-7258-4BA4-B310-2705E0F34BE7}" srcId="{8D94E0CF-D6C3-498B-ABE0-52C330EA2036}" destId="{7A344829-8A88-4092-891C-14AD4B072513}" srcOrd="0" destOrd="0" parTransId="{0BA08B88-E4E2-46A8-B498-C0DFA22D7404}" sibTransId="{93192DC5-CAA4-4F6C-BA24-F0CF1173FA28}"/>
    <dgm:cxn modelId="{C77D4149-D7E4-4663-A29E-980FEC3B9EC1}" srcId="{60181E1E-23E2-4C50-B645-D87F9DE20F1E}" destId="{C6E71B7D-A662-41CE-B34A-8C4F535E8E40}" srcOrd="0" destOrd="0" parTransId="{7F2FFC4A-195D-4761-8D77-DA70F5FF03AE}" sibTransId="{1D4B8E71-6A48-4ED0-8621-8442EC707959}"/>
    <dgm:cxn modelId="{6F4B9149-00B7-4152-97C7-5BA3CB4144A9}" type="presOf" srcId="{7A344829-8A88-4092-891C-14AD4B072513}" destId="{CD2D18A4-FEEA-49B3-9D65-023DD8A73F9D}" srcOrd="0" destOrd="0" presId="urn:microsoft.com/office/officeart/2009/layout/CirclePictureHierarchy"/>
    <dgm:cxn modelId="{63159349-4FF1-4A36-B180-284C7010FB63}" type="presOf" srcId="{6D5D7683-DC0B-4411-B8C8-C206555CAA31}" destId="{0F499656-D506-47B4-A56F-56C37960B9B0}" srcOrd="0" destOrd="0" presId="urn:microsoft.com/office/officeart/2009/layout/CirclePictureHierarchy"/>
    <dgm:cxn modelId="{D5236352-7AC0-4815-9D7F-95FB48AD0507}" srcId="{572F9F44-18F1-4CBF-BD38-483FA07D18F3}" destId="{92994136-78F9-4E42-B8B6-5D11B0A6A04A}" srcOrd="2" destOrd="0" parTransId="{4DA681B3-FFC8-44A8-BC78-52C63E166E30}" sibTransId="{F17FD19C-0FE6-4115-B19B-A680F6734B84}"/>
    <dgm:cxn modelId="{A10C295A-B81B-4C14-923F-0D7DFB31444E}" type="presOf" srcId="{587190E5-B6ED-415B-901C-9F34373844C6}" destId="{3A76C053-1F82-4AED-9488-7C099849891D}" srcOrd="0" destOrd="0" presId="urn:microsoft.com/office/officeart/2009/layout/CirclePictureHierarchy"/>
    <dgm:cxn modelId="{2CD3EF89-01F4-4FF2-94A2-696207E4F20B}" srcId="{572F9F44-18F1-4CBF-BD38-483FA07D18F3}" destId="{25A47495-20CF-469C-A662-21EE685FD4B3}" srcOrd="1" destOrd="0" parTransId="{2410E69E-B620-4AB4-A353-321FEF6C600C}" sibTransId="{150D4EBC-A6D1-4A36-891A-3CFB4FAE5506}"/>
    <dgm:cxn modelId="{8ECE9A98-1CBE-4861-A84A-CDC4E4897F39}" type="presOf" srcId="{92994136-78F9-4E42-B8B6-5D11B0A6A04A}" destId="{1D7BDF0D-5457-4F1C-B4A8-8D7DAE6D264A}" srcOrd="0" destOrd="0" presId="urn:microsoft.com/office/officeart/2009/layout/CirclePictureHierarchy"/>
    <dgm:cxn modelId="{D35FF49F-DCC1-48A1-8036-BB2C64587A7D}" type="presOf" srcId="{E69E1E7C-9A0A-4C6D-9177-7152172BF4FD}" destId="{D222BE65-3070-4D8B-9932-6B7CEF540868}" srcOrd="0" destOrd="0" presId="urn:microsoft.com/office/officeart/2009/layout/CirclePictureHierarchy"/>
    <dgm:cxn modelId="{773A62AC-F4BC-4935-B72A-5DAB28851703}" type="presOf" srcId="{57E45258-F467-4836-9B5B-4C2101EFA23D}" destId="{B796C84F-9D70-4F81-96EC-6236EDAF76A0}" srcOrd="0" destOrd="0" presId="urn:microsoft.com/office/officeart/2009/layout/CirclePictureHierarchy"/>
    <dgm:cxn modelId="{520AE9B1-5D38-4837-87E9-4B9590387E73}" type="presOf" srcId="{4DA681B3-FFC8-44A8-BC78-52C63E166E30}" destId="{B1750D1F-492A-4F43-8D53-5F2683CF342D}" srcOrd="0" destOrd="0" presId="urn:microsoft.com/office/officeart/2009/layout/CirclePictureHierarchy"/>
    <dgm:cxn modelId="{ADF3AFB8-FFFB-4E1A-A12C-2162AE6F1B33}" srcId="{572F9F44-18F1-4CBF-BD38-483FA07D18F3}" destId="{E69E1E7C-9A0A-4C6D-9177-7152172BF4FD}" srcOrd="3" destOrd="0" parTransId="{6D5D7683-DC0B-4411-B8C8-C206555CAA31}" sibTransId="{0A5091B9-3372-4E45-82D6-070ABFF3172A}"/>
    <dgm:cxn modelId="{5A4C49CD-5E0E-4123-83CE-C1DD2F3B933F}" type="presOf" srcId="{8D94E0CF-D6C3-498B-ABE0-52C330EA2036}" destId="{3183B3C4-ED7C-4499-B8BA-A5677D59DE5E}" srcOrd="0" destOrd="0" presId="urn:microsoft.com/office/officeart/2009/layout/CirclePictureHierarchy"/>
    <dgm:cxn modelId="{1F509DCD-C6C6-4B93-9B61-55A8CE2E2A37}" srcId="{F6C54E25-09C3-4464-99CC-1B8C44FD1C40}" destId="{57E45258-F467-4836-9B5B-4C2101EFA23D}" srcOrd="1" destOrd="0" parTransId="{414620B3-F22C-4430-8E37-A694D8598D92}" sibTransId="{746FC029-2AAC-4D57-9507-C46F50F81121}"/>
    <dgm:cxn modelId="{9B158CD1-BE29-472D-A1B0-788A67E0C05D}" type="presOf" srcId="{12122DDB-5518-47B9-B6C3-1B38D4A02311}" destId="{6153E5B1-6F40-43C2-B1A5-3A1047D7FBFA}" srcOrd="0" destOrd="0" presId="urn:microsoft.com/office/officeart/2009/layout/CirclePictureHierarchy"/>
    <dgm:cxn modelId="{763B0CDC-89A1-41C3-AC32-BF553E29155D}" srcId="{572F9F44-18F1-4CBF-BD38-483FA07D18F3}" destId="{587190E5-B6ED-415B-901C-9F34373844C6}" srcOrd="4" destOrd="0" parTransId="{03FD5106-4850-403A-B97F-99F181A7D9F7}" sibTransId="{4C6A3B93-208A-4E0F-92BC-64FB67AF8EEA}"/>
    <dgm:cxn modelId="{87A4A6DD-31FB-42A3-B145-6F913E0D0911}" type="presOf" srcId="{F9D6A6F5-51D6-4DCC-B081-110C63CFDCED}" destId="{62268483-AE92-4FD0-9D5F-4FC6C88DB8C6}" srcOrd="0" destOrd="0" presId="urn:microsoft.com/office/officeart/2009/layout/CirclePictureHierarchy"/>
    <dgm:cxn modelId="{A340C8E8-B6D3-435B-97D9-841491BA328C}" type="presOf" srcId="{C6E71B7D-A662-41CE-B34A-8C4F535E8E40}" destId="{69BA64DC-6288-4A2E-80E1-203289C82520}" srcOrd="0" destOrd="0" presId="urn:microsoft.com/office/officeart/2009/layout/CirclePictureHierarchy"/>
    <dgm:cxn modelId="{669B4CF4-B4E9-4208-B0DE-6CE26AC5452D}" srcId="{8D94E0CF-D6C3-498B-ABE0-52C330EA2036}" destId="{B2E8DC20-72FF-4B6C-AAB3-7DA695B7C213}" srcOrd="2" destOrd="0" parTransId="{7A4F9C34-7E53-4195-8E56-AA32072AB2A1}" sibTransId="{CF04FED6-7B61-46CB-8591-0B920FB67A1E}"/>
    <dgm:cxn modelId="{6A0CE0FB-DAF0-44F7-98D9-3C27E3516B47}" type="presOf" srcId="{414620B3-F22C-4430-8E37-A694D8598D92}" destId="{143C44C1-097E-446A-835B-74807753E70F}" srcOrd="0" destOrd="0" presId="urn:microsoft.com/office/officeart/2009/layout/CirclePictureHierarchy"/>
    <dgm:cxn modelId="{EC191BC9-DAFC-48F8-A5C5-9113085A15E1}" type="presParOf" srcId="{3183B3C4-ED7C-4499-B8BA-A5677D59DE5E}" destId="{BBD85835-4F0C-483F-B71C-8BF52642B905}" srcOrd="0" destOrd="0" presId="urn:microsoft.com/office/officeart/2009/layout/CirclePictureHierarchy"/>
    <dgm:cxn modelId="{B1767C76-7BF6-4719-8BA0-19D227E81FFE}" type="presParOf" srcId="{BBD85835-4F0C-483F-B71C-8BF52642B905}" destId="{0437FB2C-8A12-4B29-9ED9-C1A3DD6F0472}" srcOrd="0" destOrd="0" presId="urn:microsoft.com/office/officeart/2009/layout/CirclePictureHierarchy"/>
    <dgm:cxn modelId="{A33DD013-5AAC-40F8-8204-9AA343EE1553}" type="presParOf" srcId="{0437FB2C-8A12-4B29-9ED9-C1A3DD6F0472}" destId="{31C0D46F-9749-4649-9DE0-5E479625CB92}" srcOrd="0" destOrd="0" presId="urn:microsoft.com/office/officeart/2009/layout/CirclePictureHierarchy"/>
    <dgm:cxn modelId="{F7D0634E-F6F6-42A3-BBA8-765E749A5834}" type="presParOf" srcId="{0437FB2C-8A12-4B29-9ED9-C1A3DD6F0472}" destId="{CD2D18A4-FEEA-49B3-9D65-023DD8A73F9D}" srcOrd="1" destOrd="0" presId="urn:microsoft.com/office/officeart/2009/layout/CirclePictureHierarchy"/>
    <dgm:cxn modelId="{DBDB1421-4B77-4DB0-AB8E-E43B2252F426}" type="presParOf" srcId="{BBD85835-4F0C-483F-B71C-8BF52642B905}" destId="{94832AA1-8D21-4896-93A3-165477BC2BE9}" srcOrd="1" destOrd="0" presId="urn:microsoft.com/office/officeart/2009/layout/CirclePictureHierarchy"/>
    <dgm:cxn modelId="{0B27D47F-9BE0-4738-8D13-5B3189ED189B}" type="presParOf" srcId="{3183B3C4-ED7C-4499-B8BA-A5677D59DE5E}" destId="{725E240C-E5EB-45B1-B6DA-867C725DB32D}" srcOrd="1" destOrd="0" presId="urn:microsoft.com/office/officeart/2009/layout/CirclePictureHierarchy"/>
    <dgm:cxn modelId="{00F0275A-163E-47A1-9862-FCCECADA199C}" type="presParOf" srcId="{725E240C-E5EB-45B1-B6DA-867C725DB32D}" destId="{2E40720C-6C01-4DE9-BF81-94B4918975F5}" srcOrd="0" destOrd="0" presId="urn:microsoft.com/office/officeart/2009/layout/CirclePictureHierarchy"/>
    <dgm:cxn modelId="{57CA7EBA-1E94-4C85-910C-B28BFD86CC28}" type="presParOf" srcId="{2E40720C-6C01-4DE9-BF81-94B4918975F5}" destId="{B5881800-E50F-4D95-B610-460F68731FC1}" srcOrd="0" destOrd="0" presId="urn:microsoft.com/office/officeart/2009/layout/CirclePictureHierarchy"/>
    <dgm:cxn modelId="{095ACCA9-5258-4122-A3E9-39B66EDD022A}" type="presParOf" srcId="{2E40720C-6C01-4DE9-BF81-94B4918975F5}" destId="{3AE4CC95-1762-4D3F-B3C0-3783C7B3AED7}" srcOrd="1" destOrd="0" presId="urn:microsoft.com/office/officeart/2009/layout/CirclePictureHierarchy"/>
    <dgm:cxn modelId="{F3059EA6-6EAA-465E-953A-FC11300C4DD8}" type="presParOf" srcId="{725E240C-E5EB-45B1-B6DA-867C725DB32D}" destId="{65B909C5-58B6-4281-B769-8F6BB5F5CE48}" srcOrd="1" destOrd="0" presId="urn:microsoft.com/office/officeart/2009/layout/CirclePictureHierarchy"/>
    <dgm:cxn modelId="{1650A942-7000-47E0-AE6F-4041FD88ABBA}" type="presParOf" srcId="{65B909C5-58B6-4281-B769-8F6BB5F5CE48}" destId="{F1A220E5-52C5-4E19-A185-9B3665BD2D55}" srcOrd="0" destOrd="0" presId="urn:microsoft.com/office/officeart/2009/layout/CirclePictureHierarchy"/>
    <dgm:cxn modelId="{4221429B-087D-431D-889E-0E2D2A450424}" type="presParOf" srcId="{65B909C5-58B6-4281-B769-8F6BB5F5CE48}" destId="{452DC55B-CCF2-4ACB-BD14-CEADCE49CD04}" srcOrd="1" destOrd="0" presId="urn:microsoft.com/office/officeart/2009/layout/CirclePictureHierarchy"/>
    <dgm:cxn modelId="{28EAC639-4496-4A36-8CA2-A01FBCC93FDF}" type="presParOf" srcId="{452DC55B-CCF2-4ACB-BD14-CEADCE49CD04}" destId="{D0734432-6D11-4F19-B4A8-D943E21327E4}" srcOrd="0" destOrd="0" presId="urn:microsoft.com/office/officeart/2009/layout/CirclePictureHierarchy"/>
    <dgm:cxn modelId="{632DECEC-7F46-4A0B-8E34-028DF98EBF9E}" type="presParOf" srcId="{D0734432-6D11-4F19-B4A8-D943E21327E4}" destId="{E3BCB388-8107-47C6-80F5-5AFCD3A0F679}" srcOrd="0" destOrd="0" presId="urn:microsoft.com/office/officeart/2009/layout/CirclePictureHierarchy"/>
    <dgm:cxn modelId="{9BAD301B-59DA-4BDE-87A0-3F78760E3022}" type="presParOf" srcId="{D0734432-6D11-4F19-B4A8-D943E21327E4}" destId="{69BA64DC-6288-4A2E-80E1-203289C82520}" srcOrd="1" destOrd="0" presId="urn:microsoft.com/office/officeart/2009/layout/CirclePictureHierarchy"/>
    <dgm:cxn modelId="{066365B7-B9B7-4A78-8103-E6D2A20876D6}" type="presParOf" srcId="{452DC55B-CCF2-4ACB-BD14-CEADCE49CD04}" destId="{0D3D6FBA-F19D-4203-899A-846B95E70F8A}" srcOrd="1" destOrd="0" presId="urn:microsoft.com/office/officeart/2009/layout/CirclePictureHierarchy"/>
    <dgm:cxn modelId="{2F89EB18-F154-45CB-BDE0-063606F05C16}" type="presParOf" srcId="{65B909C5-58B6-4281-B769-8F6BB5F5CE48}" destId="{B14674DD-5A5B-470C-8D19-12800D6F5FC9}" srcOrd="2" destOrd="0" presId="urn:microsoft.com/office/officeart/2009/layout/CirclePictureHierarchy"/>
    <dgm:cxn modelId="{32A97B55-842F-4837-B0C0-B2CB49C857C1}" type="presParOf" srcId="{65B909C5-58B6-4281-B769-8F6BB5F5CE48}" destId="{65A4CF74-D1BA-4322-B39E-E400623CD33D}" srcOrd="3" destOrd="0" presId="urn:microsoft.com/office/officeart/2009/layout/CirclePictureHierarchy"/>
    <dgm:cxn modelId="{09B08D5C-6801-4006-9717-FA1FF0275FE2}" type="presParOf" srcId="{65A4CF74-D1BA-4322-B39E-E400623CD33D}" destId="{DBC77661-A240-45D3-83E6-AEEA77C767AB}" srcOrd="0" destOrd="0" presId="urn:microsoft.com/office/officeart/2009/layout/CirclePictureHierarchy"/>
    <dgm:cxn modelId="{4782A978-922C-4521-A7FD-10E514F36A0E}" type="presParOf" srcId="{DBC77661-A240-45D3-83E6-AEEA77C767AB}" destId="{A6548387-772F-4AB1-B239-508563D55819}" srcOrd="0" destOrd="0" presId="urn:microsoft.com/office/officeart/2009/layout/CirclePictureHierarchy"/>
    <dgm:cxn modelId="{4D4918F8-7F01-42D3-B308-FBCC26615703}" type="presParOf" srcId="{DBC77661-A240-45D3-83E6-AEEA77C767AB}" destId="{5F0EAA1B-35CC-4A04-9A8A-E72BB5B3A2C9}" srcOrd="1" destOrd="0" presId="urn:microsoft.com/office/officeart/2009/layout/CirclePictureHierarchy"/>
    <dgm:cxn modelId="{DFE40CD7-CB91-473C-A4E7-4623EED32164}" type="presParOf" srcId="{65A4CF74-D1BA-4322-B39E-E400623CD33D}" destId="{1431A0C0-4AA1-474A-8A6D-6D6439805B34}" srcOrd="1" destOrd="0" presId="urn:microsoft.com/office/officeart/2009/layout/CirclePictureHierarchy"/>
    <dgm:cxn modelId="{65835FC4-0B94-444C-905B-FF2ADF9367B8}" type="presParOf" srcId="{1431A0C0-4AA1-474A-8A6D-6D6439805B34}" destId="{62268483-AE92-4FD0-9D5F-4FC6C88DB8C6}" srcOrd="0" destOrd="0" presId="urn:microsoft.com/office/officeart/2009/layout/CirclePictureHierarchy"/>
    <dgm:cxn modelId="{DCE60EE2-4CBD-4A44-9FF7-5E53CA3CA34C}" type="presParOf" srcId="{1431A0C0-4AA1-474A-8A6D-6D6439805B34}" destId="{1B76BA98-6DE4-49E7-B9CC-33DD93E23B7A}" srcOrd="1" destOrd="0" presId="urn:microsoft.com/office/officeart/2009/layout/CirclePictureHierarchy"/>
    <dgm:cxn modelId="{17577582-19FB-40AD-A57B-17A62AA4EC8E}" type="presParOf" srcId="{1B76BA98-6DE4-49E7-B9CC-33DD93E23B7A}" destId="{F133CDF5-2CEF-41A4-AF94-8170AF964206}" srcOrd="0" destOrd="0" presId="urn:microsoft.com/office/officeart/2009/layout/CirclePictureHierarchy"/>
    <dgm:cxn modelId="{8414675E-2391-4446-8C98-C447A6F4B7B4}" type="presParOf" srcId="{F133CDF5-2CEF-41A4-AF94-8170AF964206}" destId="{AD6961B6-499B-45C6-89E4-06B67A3371D2}" srcOrd="0" destOrd="0" presId="urn:microsoft.com/office/officeart/2009/layout/CirclePictureHierarchy"/>
    <dgm:cxn modelId="{4C667FC3-1B12-43F6-9937-4BF32CAC24D7}" type="presParOf" srcId="{F133CDF5-2CEF-41A4-AF94-8170AF964206}" destId="{851633B9-65F2-4189-98BF-56F0E628D48C}" srcOrd="1" destOrd="0" presId="urn:microsoft.com/office/officeart/2009/layout/CirclePictureHierarchy"/>
    <dgm:cxn modelId="{45EB44A4-2B6F-4866-AD6B-222C7DDFAFD0}" type="presParOf" srcId="{1B76BA98-6DE4-49E7-B9CC-33DD93E23B7A}" destId="{F75EAA75-F1A8-4305-A979-CF09B491A5C0}" srcOrd="1" destOrd="0" presId="urn:microsoft.com/office/officeart/2009/layout/CirclePictureHierarchy"/>
    <dgm:cxn modelId="{E83538A4-2EB2-4800-85C0-4711271B7C32}" type="presParOf" srcId="{F75EAA75-F1A8-4305-A979-CF09B491A5C0}" destId="{B7509DA0-AE20-4D67-8663-EE0C7CC419E2}" srcOrd="0" destOrd="0" presId="urn:microsoft.com/office/officeart/2009/layout/CirclePictureHierarchy"/>
    <dgm:cxn modelId="{3B7693CA-54E3-4B9A-839E-7BDF06B09B46}" type="presParOf" srcId="{F75EAA75-F1A8-4305-A979-CF09B491A5C0}" destId="{09B6E304-1C5B-4517-B370-661BFE993235}" srcOrd="1" destOrd="0" presId="urn:microsoft.com/office/officeart/2009/layout/CirclePictureHierarchy"/>
    <dgm:cxn modelId="{E77BF83D-CAE7-48C8-A1DF-B291D7BCC94B}" type="presParOf" srcId="{09B6E304-1C5B-4517-B370-661BFE993235}" destId="{2C684D9C-8349-4CF8-8036-208192E14364}" srcOrd="0" destOrd="0" presId="urn:microsoft.com/office/officeart/2009/layout/CirclePictureHierarchy"/>
    <dgm:cxn modelId="{7D698C0C-4334-40F4-BA4E-67E21D85DCDA}" type="presParOf" srcId="{2C684D9C-8349-4CF8-8036-208192E14364}" destId="{CF9DC6BF-AA02-4132-86FC-00FA75A25492}" srcOrd="0" destOrd="0" presId="urn:microsoft.com/office/officeart/2009/layout/CirclePictureHierarchy"/>
    <dgm:cxn modelId="{2B189F19-1599-4BA9-A77C-525CBAE5F1F2}" type="presParOf" srcId="{2C684D9C-8349-4CF8-8036-208192E14364}" destId="{6153E5B1-6F40-43C2-B1A5-3A1047D7FBFA}" srcOrd="1" destOrd="0" presId="urn:microsoft.com/office/officeart/2009/layout/CirclePictureHierarchy"/>
    <dgm:cxn modelId="{5292BF7B-130C-4483-A08C-1E38D6A36462}" type="presParOf" srcId="{09B6E304-1C5B-4517-B370-661BFE993235}" destId="{7B5D193C-375A-44D2-B6DC-741A4EA8C4EA}" srcOrd="1" destOrd="0" presId="urn:microsoft.com/office/officeart/2009/layout/CirclePictureHierarchy"/>
    <dgm:cxn modelId="{920BB7A2-1A24-46F0-91F2-2524916DA2A1}" type="presParOf" srcId="{F75EAA75-F1A8-4305-A979-CF09B491A5C0}" destId="{D1F93CA9-2876-4E74-9926-555242994DBA}" srcOrd="2" destOrd="0" presId="urn:microsoft.com/office/officeart/2009/layout/CirclePictureHierarchy"/>
    <dgm:cxn modelId="{3F61C027-2112-4131-ADAC-7549017F5354}" type="presParOf" srcId="{F75EAA75-F1A8-4305-A979-CF09B491A5C0}" destId="{84790185-B2B5-4624-AFD9-9FB95D9941B1}" srcOrd="3" destOrd="0" presId="urn:microsoft.com/office/officeart/2009/layout/CirclePictureHierarchy"/>
    <dgm:cxn modelId="{814F5376-0208-4E87-8818-938F07B1F4AF}" type="presParOf" srcId="{84790185-B2B5-4624-AFD9-9FB95D9941B1}" destId="{7C74597C-8AB1-4963-BF6C-F47613FEE479}" srcOrd="0" destOrd="0" presId="urn:microsoft.com/office/officeart/2009/layout/CirclePictureHierarchy"/>
    <dgm:cxn modelId="{F3BEB782-DCAD-4D03-81A3-437E4F5E3CBF}" type="presParOf" srcId="{7C74597C-8AB1-4963-BF6C-F47613FEE479}" destId="{432BE335-E676-44A7-B87B-BE263A1D0C4A}" srcOrd="0" destOrd="0" presId="urn:microsoft.com/office/officeart/2009/layout/CirclePictureHierarchy"/>
    <dgm:cxn modelId="{2FDC8198-741F-46DA-AA03-1344C5ADB1CA}" type="presParOf" srcId="{7C74597C-8AB1-4963-BF6C-F47613FEE479}" destId="{EF7472FD-CE4A-49EC-AB2D-12DDE191A298}" srcOrd="1" destOrd="0" presId="urn:microsoft.com/office/officeart/2009/layout/CirclePictureHierarchy"/>
    <dgm:cxn modelId="{32430CFF-B0F7-477E-9154-B891C60DE792}" type="presParOf" srcId="{84790185-B2B5-4624-AFD9-9FB95D9941B1}" destId="{87826299-0741-41E0-A43E-C52CA345334D}" srcOrd="1" destOrd="0" presId="urn:microsoft.com/office/officeart/2009/layout/CirclePictureHierarchy"/>
    <dgm:cxn modelId="{B9DE869E-EBAC-4484-8ABF-E4E4C4506355}" type="presParOf" srcId="{F75EAA75-F1A8-4305-A979-CF09B491A5C0}" destId="{B1750D1F-492A-4F43-8D53-5F2683CF342D}" srcOrd="4" destOrd="0" presId="urn:microsoft.com/office/officeart/2009/layout/CirclePictureHierarchy"/>
    <dgm:cxn modelId="{BD748195-91E3-4932-933D-53C646DE7C0B}" type="presParOf" srcId="{F75EAA75-F1A8-4305-A979-CF09B491A5C0}" destId="{41F4F985-8946-42C8-BA31-939A04560DF8}" srcOrd="5" destOrd="0" presId="urn:microsoft.com/office/officeart/2009/layout/CirclePictureHierarchy"/>
    <dgm:cxn modelId="{2505BF72-7DA6-4BDC-9B66-03E0B7F92BC5}" type="presParOf" srcId="{41F4F985-8946-42C8-BA31-939A04560DF8}" destId="{07E337D9-B932-4666-8DDB-45649D6D2A7D}" srcOrd="0" destOrd="0" presId="urn:microsoft.com/office/officeart/2009/layout/CirclePictureHierarchy"/>
    <dgm:cxn modelId="{9E61FC40-EB2A-435C-BD59-418E8FAB247A}" type="presParOf" srcId="{07E337D9-B932-4666-8DDB-45649D6D2A7D}" destId="{A990111E-C3F9-4DCB-89B2-FEF99E717792}" srcOrd="0" destOrd="0" presId="urn:microsoft.com/office/officeart/2009/layout/CirclePictureHierarchy"/>
    <dgm:cxn modelId="{1FE5CF07-7981-4793-8F8B-3CBEE09A1FCE}" type="presParOf" srcId="{07E337D9-B932-4666-8DDB-45649D6D2A7D}" destId="{1D7BDF0D-5457-4F1C-B4A8-8D7DAE6D264A}" srcOrd="1" destOrd="0" presId="urn:microsoft.com/office/officeart/2009/layout/CirclePictureHierarchy"/>
    <dgm:cxn modelId="{27915635-DBF4-487F-87F2-BC6D55ECF09B}" type="presParOf" srcId="{41F4F985-8946-42C8-BA31-939A04560DF8}" destId="{30E05512-F540-461F-AB6F-396BA4381585}" srcOrd="1" destOrd="0" presId="urn:microsoft.com/office/officeart/2009/layout/CirclePictureHierarchy"/>
    <dgm:cxn modelId="{559CA3A6-DB5F-4073-9FAA-A19FA3F8B0DB}" type="presParOf" srcId="{F75EAA75-F1A8-4305-A979-CF09B491A5C0}" destId="{0F499656-D506-47B4-A56F-56C37960B9B0}" srcOrd="6" destOrd="0" presId="urn:microsoft.com/office/officeart/2009/layout/CirclePictureHierarchy"/>
    <dgm:cxn modelId="{E7A4765B-F2EB-4FFD-B637-ED05064C1624}" type="presParOf" srcId="{F75EAA75-F1A8-4305-A979-CF09B491A5C0}" destId="{C93C234B-5453-4ED7-84BC-8821AF317BD0}" srcOrd="7" destOrd="0" presId="urn:microsoft.com/office/officeart/2009/layout/CirclePictureHierarchy"/>
    <dgm:cxn modelId="{F82BFE88-F698-443B-A05B-C30AEE95489A}" type="presParOf" srcId="{C93C234B-5453-4ED7-84BC-8821AF317BD0}" destId="{8E0D4C8B-3BE7-4A3D-8F26-0CEE4403D2AF}" srcOrd="0" destOrd="0" presId="urn:microsoft.com/office/officeart/2009/layout/CirclePictureHierarchy"/>
    <dgm:cxn modelId="{18313C3A-CD49-4D4B-A2D2-E4BFDE950A49}" type="presParOf" srcId="{8E0D4C8B-3BE7-4A3D-8F26-0CEE4403D2AF}" destId="{74B34DA5-2F4E-4B5B-A525-EE1C58532A71}" srcOrd="0" destOrd="0" presId="urn:microsoft.com/office/officeart/2009/layout/CirclePictureHierarchy"/>
    <dgm:cxn modelId="{C05C4A60-C2D1-498F-B606-D954C37E8EB1}" type="presParOf" srcId="{8E0D4C8B-3BE7-4A3D-8F26-0CEE4403D2AF}" destId="{D222BE65-3070-4D8B-9932-6B7CEF540868}" srcOrd="1" destOrd="0" presId="urn:microsoft.com/office/officeart/2009/layout/CirclePictureHierarchy"/>
    <dgm:cxn modelId="{565FA96B-A372-492A-9623-85C5819DE575}" type="presParOf" srcId="{C93C234B-5453-4ED7-84BC-8821AF317BD0}" destId="{7318170F-76E0-4FB0-9B31-846BB694FF5F}" srcOrd="1" destOrd="0" presId="urn:microsoft.com/office/officeart/2009/layout/CirclePictureHierarchy"/>
    <dgm:cxn modelId="{4A0DA2FA-BD71-412B-995E-3E7DFEC4C4F7}" type="presParOf" srcId="{F75EAA75-F1A8-4305-A979-CF09B491A5C0}" destId="{83CCA76B-4101-4AB2-9F78-16FAE17A1CED}" srcOrd="8" destOrd="0" presId="urn:microsoft.com/office/officeart/2009/layout/CirclePictureHierarchy"/>
    <dgm:cxn modelId="{B3B6A002-3555-4CF5-A185-D754A19B6843}" type="presParOf" srcId="{F75EAA75-F1A8-4305-A979-CF09B491A5C0}" destId="{EE14531B-521F-4D11-B994-67D50D0B4625}" srcOrd="9" destOrd="0" presId="urn:microsoft.com/office/officeart/2009/layout/CirclePictureHierarchy"/>
    <dgm:cxn modelId="{FE49ACB8-DF68-446E-8FBE-5CA0E9D95DE2}" type="presParOf" srcId="{EE14531B-521F-4D11-B994-67D50D0B4625}" destId="{7761D584-2ED8-4314-B0D8-63D2F6FF2314}" srcOrd="0" destOrd="0" presId="urn:microsoft.com/office/officeart/2009/layout/CirclePictureHierarchy"/>
    <dgm:cxn modelId="{DBE72E1C-B604-467A-8486-A22ECF5BABEE}" type="presParOf" srcId="{7761D584-2ED8-4314-B0D8-63D2F6FF2314}" destId="{291DE6F5-8060-4409-B9C7-217DFAADFE9F}" srcOrd="0" destOrd="0" presId="urn:microsoft.com/office/officeart/2009/layout/CirclePictureHierarchy"/>
    <dgm:cxn modelId="{961BC057-E41F-407E-B17B-B49D446B3BE5}" type="presParOf" srcId="{7761D584-2ED8-4314-B0D8-63D2F6FF2314}" destId="{3A76C053-1F82-4AED-9488-7C099849891D}" srcOrd="1" destOrd="0" presId="urn:microsoft.com/office/officeart/2009/layout/CirclePictureHierarchy"/>
    <dgm:cxn modelId="{A777CE12-AD8F-4CA7-85F9-61AF590B53F3}" type="presParOf" srcId="{EE14531B-521F-4D11-B994-67D50D0B4625}" destId="{00CB9C12-6372-4090-BABF-820FECC4E63D}" srcOrd="1" destOrd="0" presId="urn:microsoft.com/office/officeart/2009/layout/CirclePictureHierarchy"/>
    <dgm:cxn modelId="{4B539A41-36AC-4A14-AD33-CC7ABACD8A6B}" type="presParOf" srcId="{1431A0C0-4AA1-474A-8A6D-6D6439805B34}" destId="{143C44C1-097E-446A-835B-74807753E70F}" srcOrd="2" destOrd="0" presId="urn:microsoft.com/office/officeart/2009/layout/CirclePictureHierarchy"/>
    <dgm:cxn modelId="{7FCD5B9C-4AC1-4E61-9E1D-1F1E4A182336}" type="presParOf" srcId="{1431A0C0-4AA1-474A-8A6D-6D6439805B34}" destId="{9461E858-BCD9-452F-9A35-82BD916CFDBA}" srcOrd="3" destOrd="0" presId="urn:microsoft.com/office/officeart/2009/layout/CirclePictureHierarchy"/>
    <dgm:cxn modelId="{5E2D8027-B0D7-4FF5-80BB-7A6F6C2CBC12}" type="presParOf" srcId="{9461E858-BCD9-452F-9A35-82BD916CFDBA}" destId="{AD28E788-52D0-4F01-BBEF-149178C11276}" srcOrd="0" destOrd="0" presId="urn:microsoft.com/office/officeart/2009/layout/CirclePictureHierarchy"/>
    <dgm:cxn modelId="{C0FDB101-18C8-484D-9EE9-CE02FAA6EA08}" type="presParOf" srcId="{AD28E788-52D0-4F01-BBEF-149178C11276}" destId="{F5129EBC-76D7-4656-B572-57FB4AE4BEDB}" srcOrd="0" destOrd="0" presId="urn:microsoft.com/office/officeart/2009/layout/CirclePictureHierarchy"/>
    <dgm:cxn modelId="{61F88427-D2D0-4EAB-8BD5-285F8C1F38FF}" type="presParOf" srcId="{AD28E788-52D0-4F01-BBEF-149178C11276}" destId="{B796C84F-9D70-4F81-96EC-6236EDAF76A0}" srcOrd="1" destOrd="0" presId="urn:microsoft.com/office/officeart/2009/layout/CirclePictureHierarchy"/>
    <dgm:cxn modelId="{53106723-4B45-4548-BE55-040708123F1B}" type="presParOf" srcId="{9461E858-BCD9-452F-9A35-82BD916CFDBA}" destId="{97252761-7D13-4991-9816-F2676C382F71}" srcOrd="1" destOrd="0" presId="urn:microsoft.com/office/officeart/2009/layout/CirclePictureHierarchy"/>
    <dgm:cxn modelId="{F2518A2F-F0F3-415B-BE2B-80F95345EFB7}" type="presParOf" srcId="{3183B3C4-ED7C-4499-B8BA-A5677D59DE5E}" destId="{A0C7C42C-BE58-49CD-823B-5A2748840FB8}" srcOrd="2" destOrd="0" presId="urn:microsoft.com/office/officeart/2009/layout/CirclePictureHierarchy"/>
    <dgm:cxn modelId="{1A68905D-FC48-49F6-AF70-C6B5184C6049}" type="presParOf" srcId="{A0C7C42C-BE58-49CD-823B-5A2748840FB8}" destId="{D27B4A4B-71A7-4A22-90A1-E9E5F48DE420}" srcOrd="0" destOrd="0" presId="urn:microsoft.com/office/officeart/2009/layout/CirclePictureHierarchy"/>
    <dgm:cxn modelId="{FA81FBC7-A2E3-41FE-B9E8-3A01DEC4942B}" type="presParOf" srcId="{D27B4A4B-71A7-4A22-90A1-E9E5F48DE420}" destId="{668E9561-4E65-4607-A183-FD96BA07234C}" srcOrd="0" destOrd="0" presId="urn:microsoft.com/office/officeart/2009/layout/CirclePictureHierarchy"/>
    <dgm:cxn modelId="{7A5F16CB-D54C-4FCA-84B1-C93AA07A00AC}" type="presParOf" srcId="{D27B4A4B-71A7-4A22-90A1-E9E5F48DE420}" destId="{55C261B0-81FC-4488-99FF-FF4C370BFA75}" srcOrd="1" destOrd="0" presId="urn:microsoft.com/office/officeart/2009/layout/CirclePictureHierarchy"/>
    <dgm:cxn modelId="{1CBFA645-2850-4016-806C-4BDEE4CDEF31}" type="presParOf" srcId="{A0C7C42C-BE58-49CD-823B-5A2748840FB8}" destId="{657A6941-299F-4169-BCAF-7F4396ADEF6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84E34-8334-4806-BF06-EBB7C8CD44A6}">
      <dsp:nvSpPr>
        <dsp:cNvPr id="0" name=""/>
        <dsp:cNvSpPr/>
      </dsp:nvSpPr>
      <dsp:spPr>
        <a:xfrm>
          <a:off x="1388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22028-631C-4845-89C4-B7C1C932F61C}">
      <dsp:nvSpPr>
        <dsp:cNvPr id="0" name=""/>
        <dsp:cNvSpPr/>
      </dsp:nvSpPr>
      <dsp:spPr>
        <a:xfrm>
          <a:off x="295753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微生物组</a:t>
          </a:r>
          <a:br>
            <a:rPr lang="en-US" altLang="zh-CN" sz="2900" kern="120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取样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48715" y="1804276"/>
        <a:ext cx="1702317" cy="1702317"/>
      </dsp:txXfrm>
    </dsp:sp>
    <dsp:sp modelId="{8B9B759D-F6BC-4B51-9038-ADE646B54377}">
      <dsp:nvSpPr>
        <dsp:cNvPr id="0" name=""/>
        <dsp:cNvSpPr/>
      </dsp:nvSpPr>
      <dsp:spPr>
        <a:xfrm>
          <a:off x="2157937" y="1353242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>
            <a:latin typeface="Georgia" panose="02040502050405020303" pitchFamily="18" charset="0"/>
          </a:endParaRPr>
        </a:p>
      </dsp:txBody>
      <dsp:txXfrm>
        <a:off x="2157937" y="1440141"/>
        <a:ext cx="243815" cy="260697"/>
      </dsp:txXfrm>
    </dsp:sp>
    <dsp:sp modelId="{E4859DBD-FBC2-4AA5-8FE5-4B51CBDEF4BF}">
      <dsp:nvSpPr>
        <dsp:cNvPr id="0" name=""/>
        <dsp:cNvSpPr/>
      </dsp:nvSpPr>
      <dsp:spPr>
        <a:xfrm>
          <a:off x="2804794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3C609-278B-41AF-A778-691265416071}">
      <dsp:nvSpPr>
        <dsp:cNvPr id="0" name=""/>
        <dsp:cNvSpPr/>
      </dsp:nvSpPr>
      <dsp:spPr>
        <a:xfrm>
          <a:off x="3099158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>
              <a:latin typeface="+mn-lt"/>
              <a:ea typeface="+mn-ea"/>
              <a:cs typeface="+mn-ea"/>
              <a:sym typeface="+mn-lt"/>
            </a:rPr>
            <a:t>“</a:t>
          </a:r>
          <a:r>
            <a:rPr lang="zh-CN" altLang="en-US" sz="2900" kern="1200" dirty="0">
              <a:latin typeface="+mn-lt"/>
              <a:ea typeface="+mn-ea"/>
              <a:cs typeface="+mn-ea"/>
              <a:sym typeface="+mn-lt"/>
            </a:rPr>
            <a:t>宏组学</a:t>
          </a:r>
          <a:r>
            <a:rPr lang="en-CA" sz="2900" kern="1200">
              <a:latin typeface="+mn-lt"/>
              <a:ea typeface="+mn-ea"/>
              <a:cs typeface="+mn-ea"/>
              <a:sym typeface="+mn-lt"/>
            </a:rPr>
            <a:t>” </a:t>
          </a:r>
          <a:br>
            <a:rPr lang="en-CA" sz="2900" kern="120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数据产出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152120" y="1804276"/>
        <a:ext cx="1702317" cy="1702317"/>
      </dsp:txXfrm>
    </dsp:sp>
    <dsp:sp modelId="{91C62072-FFB4-4043-865A-135F2948DFB9}">
      <dsp:nvSpPr>
        <dsp:cNvPr id="0" name=""/>
        <dsp:cNvSpPr/>
      </dsp:nvSpPr>
      <dsp:spPr>
        <a:xfrm>
          <a:off x="4961342" y="1353242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>
            <a:latin typeface="Georgia" panose="02040502050405020303" pitchFamily="18" charset="0"/>
          </a:endParaRPr>
        </a:p>
      </dsp:txBody>
      <dsp:txXfrm>
        <a:off x="4961342" y="1440141"/>
        <a:ext cx="243815" cy="260697"/>
      </dsp:txXfrm>
    </dsp:sp>
    <dsp:sp modelId="{A8B70D90-27DF-4CFF-B345-2275F2B43645}">
      <dsp:nvSpPr>
        <dsp:cNvPr id="0" name=""/>
        <dsp:cNvSpPr/>
      </dsp:nvSpPr>
      <dsp:spPr>
        <a:xfrm>
          <a:off x="5608199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E7276-B226-48DA-A334-E02B49A8DFAA}">
      <dsp:nvSpPr>
        <dsp:cNvPr id="0" name=""/>
        <dsp:cNvSpPr/>
      </dsp:nvSpPr>
      <dsp:spPr>
        <a:xfrm>
          <a:off x="5902564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+mn-lt"/>
              <a:ea typeface="+mn-ea"/>
              <a:cs typeface="+mn-ea"/>
              <a:sym typeface="+mn-lt"/>
            </a:rPr>
            <a:t>数据处理</a:t>
          </a:r>
          <a:br>
            <a:rPr lang="en-US" altLang="zh-CN" sz="2900" kern="1200" dirty="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 dirty="0">
              <a:latin typeface="+mn-lt"/>
              <a:ea typeface="+mn-ea"/>
              <a:cs typeface="+mn-ea"/>
              <a:sym typeface="+mn-lt"/>
            </a:rPr>
            <a:t>质控定量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955526" y="1804276"/>
        <a:ext cx="1702317" cy="1702317"/>
      </dsp:txXfrm>
    </dsp:sp>
    <dsp:sp modelId="{7BBE5B22-F15B-4277-BBE7-5BB8446A95F7}">
      <dsp:nvSpPr>
        <dsp:cNvPr id="0" name=""/>
        <dsp:cNvSpPr/>
      </dsp:nvSpPr>
      <dsp:spPr>
        <a:xfrm>
          <a:off x="7764748" y="1353242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>
            <a:latin typeface="Georgia" panose="02040502050405020303" pitchFamily="18" charset="0"/>
          </a:endParaRPr>
        </a:p>
      </dsp:txBody>
      <dsp:txXfrm>
        <a:off x="7764748" y="1440141"/>
        <a:ext cx="243815" cy="260697"/>
      </dsp:txXfrm>
    </dsp:sp>
    <dsp:sp modelId="{B37CF8D2-0F1E-4517-85AF-38BB46004284}">
      <dsp:nvSpPr>
        <dsp:cNvPr id="0" name=""/>
        <dsp:cNvSpPr/>
      </dsp:nvSpPr>
      <dsp:spPr>
        <a:xfrm>
          <a:off x="8411604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EFDD4-734A-4613-A5D7-D7CFFEEE4556}">
      <dsp:nvSpPr>
        <dsp:cNvPr id="0" name=""/>
        <dsp:cNvSpPr/>
      </dsp:nvSpPr>
      <dsp:spPr>
        <a:xfrm>
          <a:off x="8705969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统计分析</a:t>
          </a:r>
          <a:br>
            <a:rPr lang="en-US" altLang="zh-CN" sz="2900" kern="120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可视化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8758931" y="1804276"/>
        <a:ext cx="1702317" cy="1702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68A26-4983-45A1-ADAF-A9AED671D8EB}">
      <dsp:nvSpPr>
        <dsp:cNvPr id="0" name=""/>
        <dsp:cNvSpPr/>
      </dsp:nvSpPr>
      <dsp:spPr>
        <a:xfrm>
          <a:off x="4621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大数据</a:t>
          </a:r>
        </a:p>
      </dsp:txBody>
      <dsp:txXfrm>
        <a:off x="40127" y="226823"/>
        <a:ext cx="1949441" cy="1141260"/>
      </dsp:txXfrm>
    </dsp:sp>
    <dsp:sp modelId="{3AF6DA33-C05B-46F7-8B2A-67D6CA11495F}">
      <dsp:nvSpPr>
        <dsp:cNvPr id="0" name=""/>
        <dsp:cNvSpPr/>
      </dsp:nvSpPr>
      <dsp:spPr>
        <a:xfrm>
          <a:off x="2227119" y="54691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2227119" y="647131"/>
        <a:ext cx="299835" cy="300644"/>
      </dsp:txXfrm>
    </dsp:sp>
    <dsp:sp modelId="{9260E0C3-8B4C-4B48-844D-1F874DD606E4}">
      <dsp:nvSpPr>
        <dsp:cNvPr id="0" name=""/>
        <dsp:cNvSpPr/>
      </dsp:nvSpPr>
      <dsp:spPr>
        <a:xfrm>
          <a:off x="2833255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大表</a:t>
          </a:r>
        </a:p>
      </dsp:txBody>
      <dsp:txXfrm>
        <a:off x="2868761" y="226823"/>
        <a:ext cx="1949441" cy="1141260"/>
      </dsp:txXfrm>
    </dsp:sp>
    <dsp:sp modelId="{23C60883-803A-4702-94A8-239DD2AEB94B}">
      <dsp:nvSpPr>
        <dsp:cNvPr id="0" name=""/>
        <dsp:cNvSpPr/>
      </dsp:nvSpPr>
      <dsp:spPr>
        <a:xfrm>
          <a:off x="5055754" y="54691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5055754" y="647131"/>
        <a:ext cx="299835" cy="300644"/>
      </dsp:txXfrm>
    </dsp:sp>
    <dsp:sp modelId="{45617A28-A0D2-4B9C-A3A7-AA7B353F66B2}">
      <dsp:nvSpPr>
        <dsp:cNvPr id="0" name=""/>
        <dsp:cNvSpPr/>
      </dsp:nvSpPr>
      <dsp:spPr>
        <a:xfrm>
          <a:off x="5661890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小表</a:t>
          </a:r>
        </a:p>
      </dsp:txBody>
      <dsp:txXfrm>
        <a:off x="5697396" y="226823"/>
        <a:ext cx="1949441" cy="1141260"/>
      </dsp:txXfrm>
    </dsp:sp>
    <dsp:sp modelId="{8BC24E89-BDCC-4C3C-8DF9-89A86FD7D0AE}">
      <dsp:nvSpPr>
        <dsp:cNvPr id="0" name=""/>
        <dsp:cNvSpPr/>
      </dsp:nvSpPr>
      <dsp:spPr>
        <a:xfrm>
          <a:off x="7884389" y="54691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7884389" y="647131"/>
        <a:ext cx="299835" cy="300644"/>
      </dsp:txXfrm>
    </dsp:sp>
    <dsp:sp modelId="{1BE9D9F4-A813-45DF-818B-6A6CAAFE181A}">
      <dsp:nvSpPr>
        <dsp:cNvPr id="0" name=""/>
        <dsp:cNvSpPr/>
      </dsp:nvSpPr>
      <dsp:spPr>
        <a:xfrm>
          <a:off x="8490525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图</a:t>
          </a:r>
        </a:p>
      </dsp:txBody>
      <dsp:txXfrm>
        <a:off x="8526031" y="226823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63C51-080C-49C9-991B-B57D175421FE}">
      <dsp:nvSpPr>
        <dsp:cNvPr id="0" name=""/>
        <dsp:cNvSpPr/>
      </dsp:nvSpPr>
      <dsp:spPr>
        <a:xfrm>
          <a:off x="860702" y="0"/>
          <a:ext cx="9754631" cy="495458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19E16-8946-4DE5-B513-CB620EDE6D56}">
      <dsp:nvSpPr>
        <dsp:cNvPr id="0" name=""/>
        <dsp:cNvSpPr/>
      </dsp:nvSpPr>
      <dsp:spPr>
        <a:xfrm>
          <a:off x="350" y="1486376"/>
          <a:ext cx="2601965" cy="19818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>
              <a:latin typeface="+mn-lt"/>
              <a:ea typeface="+mn-ea"/>
              <a:cs typeface="+mn-ea"/>
              <a:sym typeface="+mn-lt"/>
            </a:rPr>
            <a:t>DNA</a:t>
          </a: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提取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97095" y="1583121"/>
        <a:ext cx="2408475" cy="1788345"/>
      </dsp:txXfrm>
    </dsp:sp>
    <dsp:sp modelId="{B711CD94-5B6F-43CC-B915-8BB74525FC70}">
      <dsp:nvSpPr>
        <dsp:cNvPr id="0" name=""/>
        <dsp:cNvSpPr/>
      </dsp:nvSpPr>
      <dsp:spPr>
        <a:xfrm>
          <a:off x="2958140" y="1486376"/>
          <a:ext cx="2601965" cy="19818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扩增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测序</a:t>
          </a:r>
        </a:p>
      </dsp:txBody>
      <dsp:txXfrm>
        <a:off x="3054885" y="1583121"/>
        <a:ext cx="2408475" cy="1788345"/>
      </dsp:txXfrm>
    </dsp:sp>
    <dsp:sp modelId="{CF9D97C4-28B0-4FBB-828F-E910DC8DF04F}">
      <dsp:nvSpPr>
        <dsp:cNvPr id="0" name=""/>
        <dsp:cNvSpPr/>
      </dsp:nvSpPr>
      <dsp:spPr>
        <a:xfrm>
          <a:off x="5915930" y="1486376"/>
          <a:ext cx="2601965" cy="19818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质控定量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聚类</a:t>
          </a:r>
          <a:r>
            <a:rPr lang="en-US" altLang="zh-CN" sz="3200" kern="1200" dirty="0">
              <a:latin typeface="+mn-lt"/>
              <a:ea typeface="+mn-ea"/>
              <a:cs typeface="+mn-ea"/>
              <a:sym typeface="+mn-lt"/>
            </a:rPr>
            <a:t>/</a:t>
          </a: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去噪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6012675" y="1583121"/>
        <a:ext cx="2408475" cy="1788345"/>
      </dsp:txXfrm>
    </dsp:sp>
    <dsp:sp modelId="{3B90F974-A1F6-4131-B098-4034F715A13A}">
      <dsp:nvSpPr>
        <dsp:cNvPr id="0" name=""/>
        <dsp:cNvSpPr/>
      </dsp:nvSpPr>
      <dsp:spPr>
        <a:xfrm>
          <a:off x="8873720" y="1486376"/>
          <a:ext cx="2601965" cy="19818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多样性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分析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8970465" y="1583121"/>
        <a:ext cx="2408475" cy="17883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63C51-080C-49C9-991B-B57D175421FE}">
      <dsp:nvSpPr>
        <dsp:cNvPr id="0" name=""/>
        <dsp:cNvSpPr/>
      </dsp:nvSpPr>
      <dsp:spPr>
        <a:xfrm>
          <a:off x="860702" y="0"/>
          <a:ext cx="9754631" cy="4954588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19E16-8946-4DE5-B513-CB620EDE6D56}">
      <dsp:nvSpPr>
        <dsp:cNvPr id="0" name=""/>
        <dsp:cNvSpPr/>
      </dsp:nvSpPr>
      <dsp:spPr>
        <a:xfrm>
          <a:off x="3922" y="1486376"/>
          <a:ext cx="2548487" cy="1981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>
              <a:latin typeface="+mn-lt"/>
              <a:ea typeface="+mn-ea"/>
              <a:cs typeface="+mn-ea"/>
              <a:sym typeface="+mn-lt"/>
            </a:rPr>
            <a:t>DNA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提取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00667" y="1583121"/>
        <a:ext cx="2354997" cy="1788345"/>
      </dsp:txXfrm>
    </dsp:sp>
    <dsp:sp modelId="{CF9D97C4-28B0-4FBB-828F-E910DC8DF04F}">
      <dsp:nvSpPr>
        <dsp:cNvPr id="0" name=""/>
        <dsp:cNvSpPr/>
      </dsp:nvSpPr>
      <dsp:spPr>
        <a:xfrm>
          <a:off x="2829264" y="1465368"/>
          <a:ext cx="2548487" cy="1981835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随机打断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测序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926009" y="1562113"/>
        <a:ext cx="2354997" cy="1788345"/>
      </dsp:txXfrm>
    </dsp:sp>
    <dsp:sp modelId="{3B90F974-A1F6-4131-B098-4034F715A13A}">
      <dsp:nvSpPr>
        <dsp:cNvPr id="0" name=""/>
        <dsp:cNvSpPr/>
      </dsp:nvSpPr>
      <dsp:spPr>
        <a:xfrm>
          <a:off x="5950392" y="1486376"/>
          <a:ext cx="2548487" cy="1981835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质控</a:t>
          </a:r>
          <a:r>
            <a:rPr lang="en-CA" sz="3200" kern="1200" dirty="0">
              <a:latin typeface="+mn-lt"/>
              <a:ea typeface="+mn-ea"/>
              <a:cs typeface="+mn-ea"/>
              <a:sym typeface="+mn-lt"/>
            </a:rPr>
            <a:t>, (</a:t>
          </a: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组装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注释</a:t>
          </a:r>
          <a:r>
            <a:rPr lang="en-US" altLang="zh-CN" sz="3200" kern="1200" dirty="0">
              <a:latin typeface="+mn-lt"/>
              <a:ea typeface="+mn-ea"/>
              <a:cs typeface="+mn-ea"/>
              <a:sym typeface="+mn-lt"/>
            </a:rPr>
            <a:t>) </a:t>
          </a: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比对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6047137" y="1583121"/>
        <a:ext cx="2354997" cy="1788345"/>
      </dsp:txXfrm>
    </dsp:sp>
    <dsp:sp modelId="{81D66344-8C09-4220-9730-BBC77ED907B1}">
      <dsp:nvSpPr>
        <dsp:cNvPr id="0" name=""/>
        <dsp:cNvSpPr/>
      </dsp:nvSpPr>
      <dsp:spPr>
        <a:xfrm>
          <a:off x="8923627" y="1486376"/>
          <a:ext cx="2548487" cy="1981835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物种组成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功能分析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9020372" y="1583121"/>
        <a:ext cx="2354997" cy="17883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C44C1-097E-446A-835B-74807753E70F}">
      <dsp:nvSpPr>
        <dsp:cNvPr id="0" name=""/>
        <dsp:cNvSpPr/>
      </dsp:nvSpPr>
      <dsp:spPr>
        <a:xfrm>
          <a:off x="6268953" y="2791505"/>
          <a:ext cx="1171681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1171681" y="134857"/>
              </a:lnTo>
              <a:lnTo>
                <a:pt x="1171681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CCA76B-4101-4AB2-9F78-16FAE17A1CED}">
      <dsp:nvSpPr>
        <dsp:cNvPr id="0" name=""/>
        <dsp:cNvSpPr/>
      </dsp:nvSpPr>
      <dsp:spPr>
        <a:xfrm>
          <a:off x="5104521" y="3908592"/>
          <a:ext cx="4668601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4668601" y="134857"/>
              </a:lnTo>
              <a:lnTo>
                <a:pt x="4668601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99656-D506-47B4-A56F-56C37960B9B0}">
      <dsp:nvSpPr>
        <dsp:cNvPr id="0" name=""/>
        <dsp:cNvSpPr/>
      </dsp:nvSpPr>
      <dsp:spPr>
        <a:xfrm>
          <a:off x="5104521" y="3908592"/>
          <a:ext cx="2332487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2332487" y="134857"/>
              </a:lnTo>
              <a:lnTo>
                <a:pt x="2332487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750D1F-492A-4F43-8D53-5F2683CF342D}">
      <dsp:nvSpPr>
        <dsp:cNvPr id="0" name=""/>
        <dsp:cNvSpPr/>
      </dsp:nvSpPr>
      <dsp:spPr>
        <a:xfrm>
          <a:off x="5055176" y="3908592"/>
          <a:ext cx="91440" cy="267591"/>
        </a:xfrm>
        <a:custGeom>
          <a:avLst/>
          <a:gdLst/>
          <a:ahLst/>
          <a:cxnLst/>
          <a:rect l="0" t="0" r="0" b="0"/>
          <a:pathLst>
            <a:path>
              <a:moveTo>
                <a:pt x="49345" y="0"/>
              </a:moveTo>
              <a:lnTo>
                <a:pt x="49345" y="134857"/>
              </a:lnTo>
              <a:lnTo>
                <a:pt x="45720" y="134857"/>
              </a:lnTo>
              <a:lnTo>
                <a:pt x="4572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F93CA9-2876-4E74-9926-555242994DBA}">
      <dsp:nvSpPr>
        <dsp:cNvPr id="0" name=""/>
        <dsp:cNvSpPr/>
      </dsp:nvSpPr>
      <dsp:spPr>
        <a:xfrm>
          <a:off x="2764783" y="3908592"/>
          <a:ext cx="2339738" cy="267591"/>
        </a:xfrm>
        <a:custGeom>
          <a:avLst/>
          <a:gdLst/>
          <a:ahLst/>
          <a:cxnLst/>
          <a:rect l="0" t="0" r="0" b="0"/>
          <a:pathLst>
            <a:path>
              <a:moveTo>
                <a:pt x="2339738" y="0"/>
              </a:moveTo>
              <a:lnTo>
                <a:pt x="2339738" y="134857"/>
              </a:lnTo>
              <a:lnTo>
                <a:pt x="0" y="134857"/>
              </a:lnTo>
              <a:lnTo>
                <a:pt x="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09DA0-AE20-4D67-8663-EE0C7CC419E2}">
      <dsp:nvSpPr>
        <dsp:cNvPr id="0" name=""/>
        <dsp:cNvSpPr/>
      </dsp:nvSpPr>
      <dsp:spPr>
        <a:xfrm>
          <a:off x="424747" y="3908592"/>
          <a:ext cx="4679774" cy="279806"/>
        </a:xfrm>
        <a:custGeom>
          <a:avLst/>
          <a:gdLst/>
          <a:ahLst/>
          <a:cxnLst/>
          <a:rect l="0" t="0" r="0" b="0"/>
          <a:pathLst>
            <a:path>
              <a:moveTo>
                <a:pt x="4679774" y="0"/>
              </a:moveTo>
              <a:lnTo>
                <a:pt x="4679774" y="147073"/>
              </a:lnTo>
              <a:lnTo>
                <a:pt x="0" y="147073"/>
              </a:lnTo>
              <a:lnTo>
                <a:pt x="0" y="279806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68483-AE92-4FD0-9D5F-4FC6C88DB8C6}">
      <dsp:nvSpPr>
        <dsp:cNvPr id="0" name=""/>
        <dsp:cNvSpPr/>
      </dsp:nvSpPr>
      <dsp:spPr>
        <a:xfrm>
          <a:off x="5104521" y="2791505"/>
          <a:ext cx="1164431" cy="267591"/>
        </a:xfrm>
        <a:custGeom>
          <a:avLst/>
          <a:gdLst/>
          <a:ahLst/>
          <a:cxnLst/>
          <a:rect l="0" t="0" r="0" b="0"/>
          <a:pathLst>
            <a:path>
              <a:moveTo>
                <a:pt x="1164431" y="0"/>
              </a:moveTo>
              <a:lnTo>
                <a:pt x="1164431" y="134857"/>
              </a:lnTo>
              <a:lnTo>
                <a:pt x="0" y="134857"/>
              </a:lnTo>
              <a:lnTo>
                <a:pt x="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674DD-5A5B-470C-8D19-12800D6F5FC9}">
      <dsp:nvSpPr>
        <dsp:cNvPr id="0" name=""/>
        <dsp:cNvSpPr/>
      </dsp:nvSpPr>
      <dsp:spPr>
        <a:xfrm>
          <a:off x="5059114" y="1674418"/>
          <a:ext cx="1209839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1209839" y="134857"/>
              </a:lnTo>
              <a:lnTo>
                <a:pt x="1209839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220E5-52C5-4E19-A185-9B3665BD2D55}">
      <dsp:nvSpPr>
        <dsp:cNvPr id="0" name=""/>
        <dsp:cNvSpPr/>
      </dsp:nvSpPr>
      <dsp:spPr>
        <a:xfrm>
          <a:off x="3849275" y="1674418"/>
          <a:ext cx="1209839" cy="267591"/>
        </a:xfrm>
        <a:custGeom>
          <a:avLst/>
          <a:gdLst/>
          <a:ahLst/>
          <a:cxnLst/>
          <a:rect l="0" t="0" r="0" b="0"/>
          <a:pathLst>
            <a:path>
              <a:moveTo>
                <a:pt x="1209839" y="0"/>
              </a:moveTo>
              <a:lnTo>
                <a:pt x="1209839" y="134857"/>
              </a:lnTo>
              <a:lnTo>
                <a:pt x="0" y="134857"/>
              </a:lnTo>
              <a:lnTo>
                <a:pt x="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0D46F-9749-4649-9DE0-5E479625CB92}">
      <dsp:nvSpPr>
        <dsp:cNvPr id="0" name=""/>
        <dsp:cNvSpPr/>
      </dsp:nvSpPr>
      <dsp:spPr>
        <a:xfrm>
          <a:off x="1339843" y="793007"/>
          <a:ext cx="849495" cy="849495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427" r="-2557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D18A4-FEEA-49B3-9D65-023DD8A73F9D}">
      <dsp:nvSpPr>
        <dsp:cNvPr id="0" name=""/>
        <dsp:cNvSpPr/>
      </dsp:nvSpPr>
      <dsp:spPr>
        <a:xfrm>
          <a:off x="2189339" y="790883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原始序列</a:t>
          </a:r>
          <a:endParaRPr lang="en-US" altLang="zh-CN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(Raw data)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2189339" y="790883"/>
        <a:ext cx="1274243" cy="849495"/>
      </dsp:txXfrm>
    </dsp:sp>
    <dsp:sp modelId="{B5881800-E50F-4D95-B610-460F68731FC1}">
      <dsp:nvSpPr>
        <dsp:cNvPr id="0" name=""/>
        <dsp:cNvSpPr/>
      </dsp:nvSpPr>
      <dsp:spPr>
        <a:xfrm>
          <a:off x="4634366" y="824922"/>
          <a:ext cx="849495" cy="84949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4CC95-1762-4D3F-B3C0-3783C7B3AED7}">
      <dsp:nvSpPr>
        <dsp:cNvPr id="0" name=""/>
        <dsp:cNvSpPr/>
      </dsp:nvSpPr>
      <dsp:spPr>
        <a:xfrm>
          <a:off x="5443787" y="778965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纯净序列</a:t>
          </a:r>
          <a:endParaRPr lang="en-US" altLang="zh-CN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(Clean data)</a:t>
          </a:r>
          <a:endParaRPr lang="zh-CN" altLang="en-US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5443787" y="778965"/>
        <a:ext cx="1274243" cy="849495"/>
      </dsp:txXfrm>
    </dsp:sp>
    <dsp:sp modelId="{E3BCB388-8107-47C6-80F5-5AFCD3A0F679}">
      <dsp:nvSpPr>
        <dsp:cNvPr id="0" name=""/>
        <dsp:cNvSpPr/>
      </dsp:nvSpPr>
      <dsp:spPr>
        <a:xfrm>
          <a:off x="3424527" y="1942009"/>
          <a:ext cx="849495" cy="84949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A64DC-6288-4A2E-80E1-203289C82520}">
      <dsp:nvSpPr>
        <dsp:cNvPr id="0" name=""/>
        <dsp:cNvSpPr/>
      </dsp:nvSpPr>
      <dsp:spPr>
        <a:xfrm>
          <a:off x="2137116" y="1906245"/>
          <a:ext cx="144137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物种和功能组成</a:t>
          </a: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(Taxonomic and functional table)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2137116" y="1906245"/>
        <a:ext cx="1441373" cy="849495"/>
      </dsp:txXfrm>
    </dsp:sp>
    <dsp:sp modelId="{A6548387-772F-4AB1-B239-508563D55819}">
      <dsp:nvSpPr>
        <dsp:cNvPr id="0" name=""/>
        <dsp:cNvSpPr/>
      </dsp:nvSpPr>
      <dsp:spPr>
        <a:xfrm>
          <a:off x="5844205" y="1942009"/>
          <a:ext cx="849495" cy="849495"/>
        </a:xfrm>
        <a:prstGeom prst="ellipse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189" r="418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EAA1B-35CC-4A04-9A8A-E72BB5B3A2C9}">
      <dsp:nvSpPr>
        <dsp:cNvPr id="0" name=""/>
        <dsp:cNvSpPr/>
      </dsp:nvSpPr>
      <dsp:spPr>
        <a:xfrm>
          <a:off x="6693701" y="1939885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重叠群</a:t>
          </a:r>
          <a:endParaRPr lang="en-US" altLang="zh-CN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(Contigs)</a:t>
          </a:r>
          <a:endParaRPr lang="zh-CN" altLang="en-US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6693701" y="1939885"/>
        <a:ext cx="1274243" cy="849495"/>
      </dsp:txXfrm>
    </dsp:sp>
    <dsp:sp modelId="{AD6961B6-499B-45C6-89E4-06B67A3371D2}">
      <dsp:nvSpPr>
        <dsp:cNvPr id="0" name=""/>
        <dsp:cNvSpPr/>
      </dsp:nvSpPr>
      <dsp:spPr>
        <a:xfrm>
          <a:off x="4672523" y="3059096"/>
          <a:ext cx="863996" cy="849495"/>
        </a:xfrm>
        <a:prstGeom prst="ellipse">
          <a:avLst/>
        </a:prstGeom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66" t="7622" r="-12500" b="762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633B9-65F2-4189-98BF-56F0E628D48C}">
      <dsp:nvSpPr>
        <dsp:cNvPr id="0" name=""/>
        <dsp:cNvSpPr/>
      </dsp:nvSpPr>
      <dsp:spPr>
        <a:xfrm>
          <a:off x="5529269" y="3056972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基因集</a:t>
          </a:r>
          <a:endParaRPr lang="en-US" altLang="zh-CN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(Gene catalog)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5529269" y="3056972"/>
        <a:ext cx="1274243" cy="849495"/>
      </dsp:txXfrm>
    </dsp:sp>
    <dsp:sp modelId="{CF9DC6BF-AA02-4132-86FC-00FA75A25492}">
      <dsp:nvSpPr>
        <dsp:cNvPr id="0" name=""/>
        <dsp:cNvSpPr/>
      </dsp:nvSpPr>
      <dsp:spPr>
        <a:xfrm>
          <a:off x="0" y="4188399"/>
          <a:ext cx="849495" cy="849495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3E5B1-6F40-43C2-B1A5-3A1047D7FBFA}">
      <dsp:nvSpPr>
        <dsp:cNvPr id="0" name=""/>
        <dsp:cNvSpPr/>
      </dsp:nvSpPr>
      <dsp:spPr>
        <a:xfrm>
          <a:off x="853418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NCBI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物种分类数据库</a:t>
          </a:r>
        </a:p>
      </dsp:txBody>
      <dsp:txXfrm>
        <a:off x="853418" y="4174059"/>
        <a:ext cx="1274243" cy="849495"/>
      </dsp:txXfrm>
    </dsp:sp>
    <dsp:sp modelId="{432BE335-E676-44A7-B87B-BE263A1D0C4A}">
      <dsp:nvSpPr>
        <dsp:cNvPr id="0" name=""/>
        <dsp:cNvSpPr/>
      </dsp:nvSpPr>
      <dsp:spPr>
        <a:xfrm>
          <a:off x="2340035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472FD-CE4A-49EC-AB2D-12DDE191A298}">
      <dsp:nvSpPr>
        <dsp:cNvPr id="0" name=""/>
        <dsp:cNvSpPr/>
      </dsp:nvSpPr>
      <dsp:spPr>
        <a:xfrm>
          <a:off x="3189531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KEGG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基因通路注释数据库</a:t>
          </a:r>
        </a:p>
      </dsp:txBody>
      <dsp:txXfrm>
        <a:off x="3189531" y="4174059"/>
        <a:ext cx="1274243" cy="849495"/>
      </dsp:txXfrm>
    </dsp:sp>
    <dsp:sp modelId="{A990111E-C3F9-4DCB-89B2-FEF99E717792}">
      <dsp:nvSpPr>
        <dsp:cNvPr id="0" name=""/>
        <dsp:cNvSpPr/>
      </dsp:nvSpPr>
      <dsp:spPr>
        <a:xfrm>
          <a:off x="4676148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BDF0D-5457-4F1C-B4A8-8D7DAE6D264A}">
      <dsp:nvSpPr>
        <dsp:cNvPr id="0" name=""/>
        <dsp:cNvSpPr/>
      </dsp:nvSpPr>
      <dsp:spPr>
        <a:xfrm>
          <a:off x="5525644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eggNOG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同源基因簇数据库</a:t>
          </a:r>
        </a:p>
      </dsp:txBody>
      <dsp:txXfrm>
        <a:off x="5525644" y="4174059"/>
        <a:ext cx="1274243" cy="849495"/>
      </dsp:txXfrm>
    </dsp:sp>
    <dsp:sp modelId="{74B34DA5-2F4E-4B5B-A525-EE1C58532A71}">
      <dsp:nvSpPr>
        <dsp:cNvPr id="0" name=""/>
        <dsp:cNvSpPr/>
      </dsp:nvSpPr>
      <dsp:spPr>
        <a:xfrm>
          <a:off x="7012262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2BE65-3070-4D8B-9932-6B7CEF540868}">
      <dsp:nvSpPr>
        <dsp:cNvPr id="0" name=""/>
        <dsp:cNvSpPr/>
      </dsp:nvSpPr>
      <dsp:spPr>
        <a:xfrm>
          <a:off x="7861757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CAZy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碳水化合物基因数据库</a:t>
          </a:r>
        </a:p>
      </dsp:txBody>
      <dsp:txXfrm>
        <a:off x="7861757" y="4174059"/>
        <a:ext cx="1274243" cy="849495"/>
      </dsp:txXfrm>
    </dsp:sp>
    <dsp:sp modelId="{291DE6F5-8060-4409-B9C7-217DFAADFE9F}">
      <dsp:nvSpPr>
        <dsp:cNvPr id="0" name=""/>
        <dsp:cNvSpPr/>
      </dsp:nvSpPr>
      <dsp:spPr>
        <a:xfrm>
          <a:off x="9348375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6C053-1F82-4AED-9488-7C099849891D}">
      <dsp:nvSpPr>
        <dsp:cNvPr id="0" name=""/>
        <dsp:cNvSpPr/>
      </dsp:nvSpPr>
      <dsp:spPr>
        <a:xfrm>
          <a:off x="10197870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CARD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抗生素</a:t>
          </a:r>
          <a:b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</a:b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抗性数据库</a:t>
          </a:r>
        </a:p>
      </dsp:txBody>
      <dsp:txXfrm>
        <a:off x="10197870" y="4174059"/>
        <a:ext cx="1274243" cy="849495"/>
      </dsp:txXfrm>
    </dsp:sp>
    <dsp:sp modelId="{F5129EBC-76D7-4656-B572-57FB4AE4BEDB}">
      <dsp:nvSpPr>
        <dsp:cNvPr id="0" name=""/>
        <dsp:cNvSpPr/>
      </dsp:nvSpPr>
      <dsp:spPr>
        <a:xfrm>
          <a:off x="7015887" y="3059096"/>
          <a:ext cx="849495" cy="849495"/>
        </a:xfrm>
        <a:prstGeom prst="ellipse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6C84F-9D70-4F81-96EC-6236EDAF76A0}">
      <dsp:nvSpPr>
        <dsp:cNvPr id="0" name=""/>
        <dsp:cNvSpPr/>
      </dsp:nvSpPr>
      <dsp:spPr>
        <a:xfrm>
          <a:off x="7865382" y="3056972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基因组草图</a:t>
          </a:r>
          <a:endParaRPr lang="en-US" altLang="zh-CN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(Draft genome)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7865382" y="3056972"/>
        <a:ext cx="1274243" cy="849495"/>
      </dsp:txXfrm>
    </dsp:sp>
    <dsp:sp modelId="{668E9561-4E65-4607-A183-FD96BA07234C}">
      <dsp:nvSpPr>
        <dsp:cNvPr id="0" name=""/>
        <dsp:cNvSpPr/>
      </dsp:nvSpPr>
      <dsp:spPr>
        <a:xfrm>
          <a:off x="2828533" y="3063683"/>
          <a:ext cx="849495" cy="849495"/>
        </a:xfrm>
        <a:prstGeom prst="ellipse">
          <a:avLst/>
        </a:prstGeom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65" t="13978" r="1265" b="1397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261B0-81FC-4488-99FF-FF4C370BFA75}">
      <dsp:nvSpPr>
        <dsp:cNvPr id="0" name=""/>
        <dsp:cNvSpPr/>
      </dsp:nvSpPr>
      <dsp:spPr>
        <a:xfrm>
          <a:off x="1913824" y="3101070"/>
          <a:ext cx="1155955" cy="79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基因丰度</a:t>
          </a:r>
        </a:p>
      </dsp:txBody>
      <dsp:txXfrm>
        <a:off x="1913824" y="3101070"/>
        <a:ext cx="1155955" cy="799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5BB25-97B5-48AD-BAF5-F8C2C7D87E3A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7E849-8382-4635-A2E5-C0CEE4ED9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c86hjwxaw3AtEyEHx3YniQ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ve.com/methods-collections/426/analysis-visualization-methods-for-amplicon-metagenomic-data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各位老师好！感谢褚海燕老师的邀请，参加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微生物生态与生物信息技术培训。</a:t>
            </a:r>
            <a:r>
              <a:rPr lang="zh-CN" altLang="en-US" dirty="0"/>
              <a:t>我叫刘永鑫，来自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中科院遗传发育所工程师，宏基因组公众号创始人</a:t>
            </a:r>
            <a:r>
              <a:rPr lang="zh-CN" altLang="en-US" dirty="0"/>
              <a:t>，今天报告的题目是</a:t>
            </a:r>
            <a:r>
              <a:rPr lang="zh-CN" altLang="en-US" sz="12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扩增子和宏基因组数据分析流程和可视化方案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4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从文员，向数据科学家华丽转身。屌丝逆袭的第一步</a:t>
            </a:r>
            <a:endParaRPr lang="en-US" altLang="zh-CN" dirty="0"/>
          </a:p>
          <a:p>
            <a:r>
              <a:rPr lang="zh-CN" altLang="en-US" dirty="0"/>
              <a:t>举个例子，你有一千份</a:t>
            </a:r>
            <a:r>
              <a:rPr lang="en-US" altLang="zh-CN" dirty="0"/>
              <a:t>Excel</a:t>
            </a:r>
            <a:r>
              <a:rPr lang="zh-CN" altLang="en-US" dirty="0"/>
              <a:t>表，主要工作是计算表格每行均值，再按结果降序排列，筛选出前</a:t>
            </a:r>
            <a:r>
              <a:rPr lang="en-US" altLang="zh-CN" dirty="0"/>
              <a:t>3</a:t>
            </a:r>
            <a:r>
              <a:rPr lang="zh-CN" altLang="en-US" dirty="0"/>
              <a:t>均值最高的候选。</a:t>
            </a:r>
            <a:r>
              <a:rPr lang="en-US" altLang="zh-CN" dirty="0"/>
              <a:t>Excel</a:t>
            </a:r>
            <a:r>
              <a:rPr lang="zh-CN" altLang="en-US" dirty="0"/>
              <a:t>中操作量与时间成正比的，编程批量操作分三个阶段：</a:t>
            </a:r>
            <a:r>
              <a:rPr lang="en-US" altLang="zh-CN" dirty="0"/>
              <a:t>1. </a:t>
            </a:r>
            <a:r>
              <a:rPr lang="zh-CN" altLang="en-US" dirty="0"/>
              <a:t>手动操作几十份找规律；</a:t>
            </a:r>
            <a:r>
              <a:rPr lang="en-US" altLang="zh-CN" dirty="0"/>
              <a:t>2. </a:t>
            </a:r>
            <a:r>
              <a:rPr lang="zh-CN" altLang="en-US" dirty="0"/>
              <a:t>停下工作编写程序并测试；</a:t>
            </a:r>
            <a:r>
              <a:rPr lang="en-US" altLang="zh-CN" dirty="0"/>
              <a:t>3. </a:t>
            </a:r>
            <a:r>
              <a:rPr lang="zh-CN" altLang="en-US" dirty="0"/>
              <a:t>运行程序完成工作。（单位的文员最需要学编程，但他们会编程就叫数据工程师</a:t>
            </a:r>
            <a:r>
              <a:rPr lang="en-US" altLang="zh-CN" dirty="0"/>
              <a:t>/</a:t>
            </a:r>
            <a:r>
              <a:rPr lang="zh-CN" altLang="en-US" dirty="0"/>
              <a:t>科学家，工作效率和工资都要提上几倍）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1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可选，其他</a:t>
            </a:r>
            <a:r>
              <a:rPr lang="en-US" altLang="zh-CN" dirty="0"/>
              <a:t>python</a:t>
            </a:r>
            <a:r>
              <a:rPr lang="zh-CN" altLang="en-US" dirty="0"/>
              <a:t>，</a:t>
            </a:r>
            <a:r>
              <a:rPr lang="en-US" altLang="zh-CN" dirty="0"/>
              <a:t>java</a:t>
            </a:r>
            <a:r>
              <a:rPr lang="zh-CN" altLang="en-US" dirty="0"/>
              <a:t>。</a:t>
            </a:r>
            <a:r>
              <a:rPr lang="en-US" altLang="zh-CN" dirty="0"/>
              <a:t>R</a:t>
            </a:r>
            <a:r>
              <a:rPr lang="zh-CN" altLang="en-US" dirty="0"/>
              <a:t>是生物学家开发的，也是生物学家使用最流行的。有没有一个软件可以同时使用这两种语言环境呢？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447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15</a:t>
            </a:r>
            <a:r>
              <a:rPr lang="zh-CN" altLang="en-US" dirty="0"/>
              <a:t>寸笔记本，大尺寸看着方便，其实出门并不多。</a:t>
            </a:r>
            <a:r>
              <a:rPr lang="en-US" altLang="zh-CN" dirty="0"/>
              <a:t>28+ 4K</a:t>
            </a:r>
            <a:r>
              <a:rPr lang="zh-CN" altLang="en-US" dirty="0"/>
              <a:t>显示器，四格。</a:t>
            </a:r>
            <a:r>
              <a:rPr lang="en-US" altLang="zh-CN" dirty="0"/>
              <a:t>1</a:t>
            </a:r>
            <a:r>
              <a:rPr lang="zh-CN" altLang="en-US" dirty="0"/>
              <a:t>任务管理，</a:t>
            </a:r>
            <a:r>
              <a:rPr lang="en-US" altLang="zh-CN" dirty="0"/>
              <a:t>3</a:t>
            </a:r>
            <a:r>
              <a:rPr lang="zh-CN" altLang="en-US" dirty="0"/>
              <a:t>任务。人延长寿命最好的方法是什么，买个好点电脑，节省的时间远超其他任何投资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556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工预善其事，必先利期器</a:t>
            </a:r>
            <a:endParaRPr lang="en-US" altLang="zh-CN" dirty="0"/>
          </a:p>
          <a:p>
            <a:r>
              <a:rPr lang="zh-CN" altLang="en-US" dirty="0"/>
              <a:t>计算机是模拟人脑进行简单重复劳动的过程。数据存储于硬盘，读入内存用于</a:t>
            </a:r>
            <a:r>
              <a:rPr lang="en-US" altLang="zh-CN" dirty="0"/>
              <a:t>CPU</a:t>
            </a:r>
            <a:r>
              <a:rPr lang="zh-CN" altLang="en-US" dirty="0"/>
              <a:t>高速计算，结果再返回硬盘保存。服务器和台式机差不多，只是配置高一点，再就是数量多，将数量几台</a:t>
            </a:r>
            <a:r>
              <a:rPr lang="en-US" altLang="zh-CN" dirty="0"/>
              <a:t>-</a:t>
            </a:r>
            <a:r>
              <a:rPr lang="zh-CN" altLang="en-US" dirty="0"/>
              <a:t>几十台服务器并联，共同计算，这就是集群。</a:t>
            </a:r>
            <a:endParaRPr lang="en-US" altLang="zh-CN" dirty="0"/>
          </a:p>
          <a:p>
            <a:r>
              <a:rPr lang="zh-CN" altLang="en-US" dirty="0"/>
              <a:t>扩增子却是大数据时代中数据量最小的测序类型，一般配置高一点的笔记本和服务器可以搞定。价格从几千</a:t>
            </a:r>
            <a:r>
              <a:rPr lang="en-US" altLang="zh-CN" dirty="0"/>
              <a:t>-</a:t>
            </a:r>
            <a:r>
              <a:rPr lang="zh-CN" altLang="en-US" dirty="0"/>
              <a:t>几百万均可。研究所几百万，课题组</a:t>
            </a:r>
            <a:r>
              <a:rPr lang="en-US" altLang="zh-CN" dirty="0"/>
              <a:t>10</a:t>
            </a:r>
            <a:r>
              <a:rPr lang="zh-CN" altLang="en-US" dirty="0"/>
              <a:t>以内几十万，人少几万，个人初学几千就够用。有多少钱就买多少钱的服务器。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183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4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培养组主要是平板、液体</a:t>
            </a:r>
            <a:r>
              <a:rPr lang="en-US" altLang="zh-CN"/>
              <a:t>96</a:t>
            </a:r>
            <a:r>
              <a:rPr lang="zh-CN" altLang="en-US"/>
              <a:t>孔板培养，</a:t>
            </a:r>
            <a:r>
              <a:rPr lang="en-US" altLang="zh-CN"/>
              <a:t>+</a:t>
            </a:r>
            <a:r>
              <a:rPr lang="zh-CN" altLang="en-US"/>
              <a:t>测序鉴定；</a:t>
            </a:r>
            <a:r>
              <a:rPr lang="en-US" altLang="zh-CN"/>
              <a:t>DNA</a:t>
            </a:r>
            <a:r>
              <a:rPr lang="zh-CN" altLang="en-US"/>
              <a:t>、</a:t>
            </a:r>
            <a:r>
              <a:rPr lang="en-US" altLang="zh-CN"/>
              <a:t>RNA</a:t>
            </a:r>
            <a:r>
              <a:rPr lang="zh-CN" altLang="en-US"/>
              <a:t>层面二代测序；质谱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702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降级至人类可读的数据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280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第二步，是对核心结果进行分析和可视化，直接满足规律挖掘和发表文章的要求。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602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61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扩增子分析就像是人口普查，每个实验组相当于不同小区，每个一个样品相当于一套房间。统计人口来源，就相当于统计细菌、真菌的各类。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8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我在东北农业大学获得微生物学学士和作物遗传育种硕士。</a:t>
            </a:r>
            <a:r>
              <a:rPr lang="en-US" altLang="zh-CN" dirty="0"/>
              <a:t>14</a:t>
            </a:r>
            <a:r>
              <a:rPr lang="zh-CN" altLang="en-US" dirty="0"/>
              <a:t>年加入我所王秀杰组攻读生物信息学博士；毕业后在韩方普组做博后</a:t>
            </a:r>
            <a:r>
              <a:rPr lang="en-US" altLang="zh-CN" dirty="0"/>
              <a:t>2</a:t>
            </a:r>
            <a:r>
              <a:rPr lang="zh-CN" altLang="en-US" dirty="0"/>
              <a:t>年。于</a:t>
            </a:r>
            <a:r>
              <a:rPr lang="en-US" altLang="zh-CN" dirty="0"/>
              <a:t>16</a:t>
            </a:r>
            <a:r>
              <a:rPr lang="zh-CN" altLang="en-US" dirty="0"/>
              <a:t>年加入白洋组，任工程师，负责微生物组数据分析。</a:t>
            </a:r>
            <a:r>
              <a:rPr lang="en-US" altLang="zh-CN" dirty="0"/>
              <a:t>7</a:t>
            </a:r>
            <a:r>
              <a:rPr lang="zh-CN" altLang="en-US" dirty="0"/>
              <a:t>年，遗传发育所</a:t>
            </a:r>
            <a:r>
              <a:rPr lang="en-US" altLang="zh-CN" dirty="0"/>
              <a:t>9</a:t>
            </a:r>
            <a:r>
              <a:rPr lang="zh-CN" altLang="en-US" dirty="0"/>
              <a:t>年。入行时就有幸参加了褚海燕老师组织的会议，还见到了传说中的</a:t>
            </a:r>
            <a:r>
              <a:rPr lang="en-US" altLang="zh-CN" dirty="0"/>
              <a:t>Rob Knight</a:t>
            </a:r>
            <a:r>
              <a:rPr lang="zh-CN" altLang="en-US" dirty="0"/>
              <a:t>、</a:t>
            </a:r>
            <a:r>
              <a:rPr lang="en-US" altLang="zh-CN" dirty="0"/>
              <a:t>Jack Gilbert</a:t>
            </a:r>
            <a:r>
              <a:rPr lang="zh-CN" altLang="en-US" dirty="0"/>
              <a:t>等在牛。不过当时是什么也听不懂，这个领域做什么也不清楚。后来又来褚老师这里专程学习一周，才有了一个模糊的印象。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973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分析还是不够的，实验方法是分析数据的基础。目前的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主编和编委团队已经邀请了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家单位的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多个团队参加，确定了近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篇稿件，其中完成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。详见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https://kdocs.cn/l/cL8RRqHIL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或点击阅读原文。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47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扩增子分析基本思路，</a:t>
            </a: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lt"/>
              </a:rPr>
              <a:t>16S</a:t>
            </a: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数据我们先降维成物种组成表，也常被称为</a:t>
            </a: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lt"/>
              </a:rPr>
              <a:t>OTU</a:t>
            </a: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表，最近开始使用</a:t>
            </a: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lt"/>
              </a:rPr>
              <a:t>ASV</a:t>
            </a: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表；</a:t>
            </a: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lt"/>
              </a:rPr>
              <a:t>16S</a:t>
            </a: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数据可以预功能，转换为</a:t>
            </a: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lt"/>
              </a:rPr>
              <a:t>KO/COG</a:t>
            </a: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的功能组成表。</a:t>
            </a:r>
            <a:r>
              <a:rPr lang="zh-CN" altLang="en-US" dirty="0"/>
              <a:t>物种组成和功能组成，全部称为特征表。它们还将进一步降维和可视化，方便我们观察规律，同时传递发现的规律，发表文章。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6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通常</a:t>
            </a:r>
            <a:r>
              <a:rPr lang="en-US" altLang="zh-CN" dirty="0"/>
              <a:t>48-60</a:t>
            </a:r>
            <a:r>
              <a:rPr lang="zh-CN" altLang="en-US" dirty="0"/>
              <a:t>个样品混为一个文库，也可成千上万混合，需要双端加</a:t>
            </a:r>
            <a:r>
              <a:rPr lang="en-US" altLang="zh-CN" dirty="0"/>
              <a:t>barcode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提取</a:t>
            </a:r>
            <a:r>
              <a:rPr lang="en-US" altLang="zh-CN" dirty="0"/>
              <a:t>barcodes</a:t>
            </a:r>
            <a:r>
              <a:rPr lang="zh-CN" altLang="en-US" dirty="0"/>
              <a:t>序列区分样本，公司返回一定是已经拆分好的，只有自己建库需要根据标签进行分选。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164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Edgar, Robert C. "UPARSE: highly accurate OTU sequences from microbial amplicon reads." Nature methods 10.10 (2013): 996.</a:t>
            </a:r>
          </a:p>
          <a:p>
            <a:r>
              <a:rPr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Edgar, Robert C., and Henrik </a:t>
            </a:r>
            <a:r>
              <a:rPr lang="en-US" altLang="zh-CN" sz="1200" dirty="0" err="1">
                <a:solidFill>
                  <a:srgbClr val="000000"/>
                </a:solidFill>
                <a:cs typeface="+mn-ea"/>
                <a:sym typeface="+mn-lt"/>
              </a:rPr>
              <a:t>Flyvbjerg</a:t>
            </a:r>
            <a:r>
              <a:rPr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. "Error filtering, pair assembly and error correction for next-generation sequencing reads." Bioinformatics 31.21 (2015): 3476-3482.</a:t>
            </a:r>
          </a:p>
          <a:p>
            <a:r>
              <a:rPr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Callahan, Benjamin J., et al. "DADA2: high-resolution sample inference from Illumina amplicon data." Nature methods 13.7 (2016): 581.</a:t>
            </a:r>
          </a:p>
          <a:p>
            <a:r>
              <a:rPr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Amir, Amnon, et al. "Deblur rapidly resolves single-nucleotide community sequence patterns." </a:t>
            </a:r>
            <a:r>
              <a:rPr lang="en-US" altLang="zh-CN" sz="1200" dirty="0" err="1">
                <a:solidFill>
                  <a:srgbClr val="000000"/>
                </a:solidFill>
                <a:cs typeface="+mn-ea"/>
                <a:sym typeface="+mn-lt"/>
              </a:rPr>
              <a:t>mSystems</a:t>
            </a:r>
            <a:r>
              <a:rPr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 2.2 (2017): e00191-16.</a:t>
            </a:r>
          </a:p>
          <a:p>
            <a:endParaRPr lang="en-US" altLang="zh-CN" dirty="0"/>
          </a:p>
          <a:p>
            <a:r>
              <a:rPr lang="zh-CN" altLang="en-US" dirty="0"/>
              <a:t>算法只被引了</a:t>
            </a:r>
            <a:r>
              <a:rPr lang="en-US" altLang="zh-CN" dirty="0"/>
              <a:t>250</a:t>
            </a:r>
            <a:r>
              <a:rPr lang="zh-CN" altLang="en-US" dirty="0"/>
              <a:t>次，但它包括在</a:t>
            </a:r>
            <a:r>
              <a:rPr lang="en-US" altLang="zh-CN" dirty="0"/>
              <a:t>usearch</a:t>
            </a:r>
            <a:r>
              <a:rPr lang="zh-CN" altLang="en-US" dirty="0"/>
              <a:t>中，不好统计，我们检索</a:t>
            </a:r>
            <a:r>
              <a:rPr lang="en-US" altLang="zh-CN" dirty="0" err="1"/>
              <a:t>usearch+unoise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7340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截止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日，</a:t>
            </a:r>
            <a:r>
              <a:rPr lang="en-US" altLang="zh-CN" dirty="0"/>
              <a:t>QIIME 17569</a:t>
            </a:r>
            <a:r>
              <a:rPr lang="zh-CN" altLang="en-US" dirty="0"/>
              <a:t>次；</a:t>
            </a:r>
            <a:r>
              <a:rPr lang="en-US" altLang="zh-CN" dirty="0"/>
              <a:t>Usearch 107880</a:t>
            </a:r>
            <a:r>
              <a:rPr lang="zh-CN" altLang="en-US" dirty="0"/>
              <a:t>次；</a:t>
            </a:r>
            <a:r>
              <a:rPr lang="en-US" altLang="zh-CN" dirty="0"/>
              <a:t>mothur 11889</a:t>
            </a:r>
            <a:r>
              <a:rPr lang="zh-CN" altLang="en-US" dirty="0"/>
              <a:t>次，</a:t>
            </a:r>
            <a:r>
              <a:rPr lang="en-US" altLang="zh-CN" dirty="0"/>
              <a:t>mothur</a:t>
            </a:r>
            <a:r>
              <a:rPr lang="zh-CN" altLang="en-US" dirty="0"/>
              <a:t>由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密西根大学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(University of Michigan)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Patrick Schloss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领衔的团队开发的，其团队还开发有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DOTUR(2005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年定义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和计算物种丰富度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SONS(OTUs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丰度比较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软件。详见前提提到我发表的中文综述。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数据库也各有特色，详见综述，在后面的课程中每个都会用到，物尽其用。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截止</a:t>
            </a:r>
            <a:r>
              <a:rPr lang="en-US" altLang="zh-CN" dirty="0"/>
              <a:t>171218</a:t>
            </a:r>
            <a:r>
              <a:rPr lang="zh-CN" altLang="en-US" dirty="0"/>
              <a:t>日，</a:t>
            </a:r>
            <a:r>
              <a:rPr lang="en-US" altLang="zh-CN" dirty="0"/>
              <a:t>QIIME 9297</a:t>
            </a:r>
            <a:r>
              <a:rPr lang="zh-CN" altLang="en-US" dirty="0"/>
              <a:t>次；</a:t>
            </a:r>
            <a:r>
              <a:rPr lang="en-US" altLang="zh-CN" dirty="0" err="1"/>
              <a:t>Usearch</a:t>
            </a:r>
            <a:r>
              <a:rPr lang="en-US" altLang="zh-CN" dirty="0"/>
              <a:t> 5981</a:t>
            </a:r>
            <a:r>
              <a:rPr lang="zh-CN" altLang="en-US" dirty="0"/>
              <a:t>次；</a:t>
            </a:r>
            <a:r>
              <a:rPr lang="en-US" altLang="zh-CN" dirty="0" err="1"/>
              <a:t>mothur</a:t>
            </a:r>
            <a:r>
              <a:rPr lang="en-US" altLang="zh-CN" dirty="0"/>
              <a:t> 7869</a:t>
            </a:r>
            <a:r>
              <a:rPr lang="zh-CN" altLang="en-US" dirty="0"/>
              <a:t>次，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密西根大学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(University of Michigan)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Patrick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领衔的团队开发的，其团队还开发有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DOTUR(2005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年定义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和计算物种丰富度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SONS(OTUs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丰度比较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56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2018</a:t>
            </a:r>
            <a:r>
              <a:rPr lang="zh-CN" altLang="en-US" dirty="0"/>
              <a:t>年由</a:t>
            </a:r>
            <a:r>
              <a:rPr lang="en-US" altLang="zh-CN" dirty="0"/>
              <a:t>QIIME2</a:t>
            </a:r>
            <a:r>
              <a:rPr lang="zh-CN" altLang="en-US" dirty="0"/>
              <a:t>全面接档，由</a:t>
            </a:r>
            <a:r>
              <a:rPr lang="en-US" altLang="zh-CN" dirty="0"/>
              <a:t>Python3</a:t>
            </a:r>
            <a:r>
              <a:rPr lang="zh-CN" altLang="en-US" dirty="0"/>
              <a:t>编写。不是升级版，而是全新的分析流程，由</a:t>
            </a:r>
            <a:r>
              <a:rPr lang="en-US" altLang="zh-CN" dirty="0"/>
              <a:t>1</a:t>
            </a:r>
            <a:r>
              <a:rPr lang="zh-CN" altLang="en-US" dirty="0"/>
              <a:t>的作者继续开发。格式标准化，新手体验差，适合团队强制标准化分析。引用</a:t>
            </a:r>
            <a:r>
              <a:rPr lang="en-US" altLang="zh-CN" dirty="0"/>
              <a:t>1000</a:t>
            </a:r>
            <a:r>
              <a:rPr lang="zh-CN" altLang="en-US" dirty="0"/>
              <a:t>多次。有些复杂文库解析，还要用</a:t>
            </a:r>
            <a:r>
              <a:rPr lang="en-US" altLang="zh-CN" dirty="0"/>
              <a:t>QIIME</a:t>
            </a:r>
            <a:r>
              <a:rPr lang="zh-CN" altLang="en-US" dirty="0"/>
              <a:t>中的脚本。我们提供了全面的官方教程。自己编写的简明教程，也在审稿中，近期上线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276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商用版</a:t>
            </a:r>
            <a:r>
              <a:rPr lang="en-US" altLang="zh-CN" dirty="0"/>
              <a:t>1485$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万多；学术版</a:t>
            </a:r>
            <a:r>
              <a:rPr lang="en-US" altLang="zh-CN" dirty="0"/>
              <a:t>885$</a:t>
            </a:r>
            <a:r>
              <a:rPr lang="zh-CN" altLang="en-US" dirty="0"/>
              <a:t>，</a:t>
            </a:r>
            <a:r>
              <a:rPr lang="en-US" altLang="zh-CN" dirty="0"/>
              <a:t>6300</a:t>
            </a:r>
            <a:r>
              <a:rPr lang="zh-CN" altLang="en-US" dirty="0"/>
              <a:t>多。当然可以直接买，很多团队在使用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9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一周前才只有</a:t>
            </a:r>
            <a:r>
              <a:rPr lang="en-US" altLang="zh-CN" dirty="0"/>
              <a:t>2</a:t>
            </a:r>
            <a:r>
              <a:rPr lang="zh-CN" altLang="en-US" dirty="0"/>
              <a:t>年前</a:t>
            </a:r>
            <a:r>
              <a:rPr lang="en-US" altLang="zh-CN" dirty="0"/>
              <a:t>usearch8</a:t>
            </a:r>
            <a:r>
              <a:rPr lang="zh-CN" altLang="en-US" dirty="0"/>
              <a:t>的水平，用着没有</a:t>
            </a:r>
            <a:r>
              <a:rPr lang="en-US" altLang="zh-CN" dirty="0"/>
              <a:t>usearch10</a:t>
            </a:r>
            <a:r>
              <a:rPr lang="zh-CN" altLang="en-US" dirty="0"/>
              <a:t>方便；</a:t>
            </a:r>
            <a:r>
              <a:rPr lang="en-US" altLang="zh-CN" dirty="0"/>
              <a:t>3</a:t>
            </a:r>
            <a:r>
              <a:rPr lang="zh-CN" altLang="en-US" dirty="0"/>
              <a:t>天前刚更新，功能与</a:t>
            </a:r>
            <a:r>
              <a:rPr lang="en-US" altLang="zh-CN" dirty="0"/>
              <a:t>usearch10</a:t>
            </a:r>
            <a:r>
              <a:rPr lang="zh-CN" altLang="en-US" dirty="0"/>
              <a:t>更接近。也有</a:t>
            </a:r>
            <a:r>
              <a:rPr lang="en-US" altLang="zh-CN" dirty="0"/>
              <a:t>QIIME2</a:t>
            </a:r>
            <a:r>
              <a:rPr lang="zh-CN" altLang="en-US" dirty="0"/>
              <a:t>的</a:t>
            </a:r>
            <a:r>
              <a:rPr lang="en-US" altLang="zh-CN" dirty="0"/>
              <a:t>Plugin</a:t>
            </a:r>
            <a:r>
              <a:rPr lang="zh-CN" altLang="en-US" dirty="0"/>
              <a:t>，学完本系统，也可以更容易上手</a:t>
            </a:r>
            <a:r>
              <a:rPr lang="en-US" altLang="zh-CN" dirty="0"/>
              <a:t>QIIME2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888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571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扩增子只是入门技术，功能説不清。将来宏基因组会成为主流。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83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本人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Nature Biotechnology 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等杂志共发表论文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25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篇，其中第一作者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。应邀在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Protein Cell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zh-CN" altLang="en-US" b="1" i="1" dirty="0">
                <a:latin typeface="+mn-lt"/>
                <a:ea typeface="+mn-ea"/>
                <a:cs typeface="+mn-ea"/>
                <a:sym typeface="+mn-lt"/>
              </a:rPr>
              <a:t>遗传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Current Opinion in Microbiology</a:t>
            </a:r>
            <a:r>
              <a:rPr lang="zh-CN" altLang="en-US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等杂志撰写综述。以下是近两年内我的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篇代表性工作，包括以共同第一作者在自然生物技术和中国科学发表封面文章；同时还受邀在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Protein Cell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Current Opinion</a:t>
            </a:r>
            <a:r>
              <a:rPr lang="zh-CN" altLang="en-US" b="0" i="0" dirty="0">
                <a:latin typeface="+mn-lt"/>
                <a:ea typeface="+mn-ea"/>
                <a:cs typeface="+mn-ea"/>
                <a:sym typeface="+mn-lt"/>
              </a:rPr>
              <a:t>杂志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撰写微生物组研究方法综述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191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国外还是离我们很遥远，网速很慢，网页都半天打不开，不太好用。而且显示最近员工在放假，但功能开放使用。去年文章刚发，引</a:t>
            </a:r>
            <a:r>
              <a:rPr lang="en-US" altLang="zh-CN" dirty="0"/>
              <a:t>2</a:t>
            </a:r>
            <a:r>
              <a:rPr lang="zh-CN" altLang="en-US" dirty="0"/>
              <a:t>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4909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国外还是离我们很遥远，网速很慢，网页都半天打不开，不太好用。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0170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个引用，还者阳综述和方法类提及，没有正常使用。发表</a:t>
            </a:r>
            <a:r>
              <a:rPr lang="en-US" altLang="zh-CN" dirty="0"/>
              <a:t>2</a:t>
            </a:r>
            <a:r>
              <a:rPr lang="zh-CN" altLang="en-US" dirty="0"/>
              <a:t>年这个成绩真不怎么样，我注册了一个，几周才收到邮件，也懒得再尝试了。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792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大块分析。第三块分为基因层面，基因组层面</a:t>
            </a:r>
            <a:r>
              <a:rPr lang="en-US" altLang="zh-CN" dirty="0"/>
              <a:t>-</a:t>
            </a:r>
            <a:r>
              <a:rPr lang="zh-CN" altLang="en-US" dirty="0"/>
              <a:t>细菌基因组，物种分类、进化、生物合成基因簇分析。</a:t>
            </a:r>
            <a:endParaRPr lang="en-US" altLang="zh-CN" dirty="0"/>
          </a:p>
          <a:p>
            <a:r>
              <a:rPr lang="zh-CN" altLang="en-US" dirty="0"/>
              <a:t>分析存在两大难得：软件依赖关系多难安装，数据库大难下载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677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NCBI</a:t>
            </a:r>
            <a:r>
              <a:rPr lang="zh-CN" altLang="en-US" dirty="0"/>
              <a:t>下载数据要收费，国内正在建立备用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22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宏基因组平台发起，提供资源和更新，微生物所提供服务器和网站运维。促进国内同行使用，与本培训配套的数据库均可以此下载。很多数据库难下载，如保存在</a:t>
            </a:r>
            <a:r>
              <a:rPr lang="en-US" altLang="zh-CN" dirty="0"/>
              <a:t>google, </a:t>
            </a:r>
            <a:r>
              <a:rPr lang="en-US" altLang="zh-CN" dirty="0" err="1"/>
              <a:t>dropbox</a:t>
            </a:r>
            <a:r>
              <a:rPr lang="zh-CN" altLang="en-US" dirty="0"/>
              <a:t>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977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0015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大量重复工作时效率低，语言效率高，更容易传承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453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18</a:t>
            </a:r>
            <a:r>
              <a:rPr lang="zh-CN" altLang="en-US" dirty="0"/>
              <a:t>年建立的网站，</a:t>
            </a:r>
            <a:r>
              <a:rPr lang="en-US" altLang="zh-CN" dirty="0"/>
              <a:t>2</a:t>
            </a:r>
            <a:r>
              <a:rPr lang="zh-CN" altLang="en-US" dirty="0"/>
              <a:t>年被引</a:t>
            </a:r>
            <a:r>
              <a:rPr lang="en-US" altLang="zh-CN" dirty="0"/>
              <a:t>91</a:t>
            </a:r>
            <a:r>
              <a:rPr lang="zh-CN" altLang="en-US" dirty="0"/>
              <a:t>次。目前文章还没写，</a:t>
            </a:r>
            <a:r>
              <a:rPr lang="en-US" altLang="zh-CN" dirty="0"/>
              <a:t>”www.ehbio.com/ImageGP”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9610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提供代码，可本地进一步修改。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65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为什么微生物组领域这么热？近年来长期霸占着顶级杂志的封面。这篇</a:t>
            </a:r>
            <a:r>
              <a:rPr lang="en-US" altLang="zh-CN" dirty="0"/>
              <a:t>NBT</a:t>
            </a:r>
            <a:r>
              <a:rPr lang="zh-CN" altLang="en-US" dirty="0"/>
              <a:t>的封面是我负责的工作。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9222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cs typeface="+mn-ea"/>
                <a:sym typeface="+mn-lt"/>
              </a:rPr>
              <a:t>手绘，</a:t>
            </a:r>
            <a:r>
              <a:rPr lang="en-US" altLang="zh-CN" dirty="0">
                <a:cs typeface="+mn-ea"/>
                <a:sym typeface="+mn-lt"/>
              </a:rPr>
              <a:t>PS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Adobe Illustrator</a:t>
            </a: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516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413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左图为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Microbiome</a:t>
            </a:r>
            <a:r>
              <a:rPr lang="zh-CN" altLang="en-US" dirty="0"/>
              <a:t>的文章图</a:t>
            </a:r>
            <a:r>
              <a:rPr lang="en-US" altLang="zh-CN" dirty="0"/>
              <a:t>1</a:t>
            </a:r>
            <a:r>
              <a:rPr lang="zh-CN" altLang="en-US" dirty="0"/>
              <a:t>，只展示了四组样品的</a:t>
            </a:r>
            <a:r>
              <a:rPr lang="en-US" altLang="zh-CN" dirty="0"/>
              <a:t>Alpha</a:t>
            </a:r>
            <a:r>
              <a:rPr lang="zh-CN" altLang="en-US" dirty="0"/>
              <a:t>多样性</a:t>
            </a:r>
            <a:r>
              <a:rPr lang="en-US" altLang="zh-CN" dirty="0"/>
              <a:t>(</a:t>
            </a:r>
            <a:r>
              <a:rPr lang="zh-CN" altLang="en-US" dirty="0"/>
              <a:t>内容和表达样式单调、位图模糊不可检索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右图为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Nature</a:t>
            </a:r>
            <a:r>
              <a:rPr lang="zh-CN" altLang="en-US" dirty="0"/>
              <a:t>文章的图</a:t>
            </a:r>
            <a:r>
              <a:rPr lang="en-US" altLang="zh-CN" dirty="0"/>
              <a:t>1</a:t>
            </a:r>
            <a:r>
              <a:rPr lang="zh-CN" altLang="en-US" dirty="0"/>
              <a:t>，分别展示了实验材料关系，材料的性质量化，菌群</a:t>
            </a:r>
            <a:r>
              <a:rPr lang="en-US" altLang="zh-CN" dirty="0"/>
              <a:t>Beta</a:t>
            </a:r>
            <a:r>
              <a:rPr lang="zh-CN" altLang="en-US" dirty="0"/>
              <a:t>多样性限制分析，组间距离和显著差异评估</a:t>
            </a:r>
            <a:r>
              <a:rPr lang="en-US" altLang="zh-CN" dirty="0"/>
              <a:t>(</a:t>
            </a:r>
            <a:r>
              <a:rPr lang="zh-CN" altLang="en-US" dirty="0"/>
              <a:t>内容和表达方式丰富，矢量图清晰文字可检索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1244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Microbiome</a:t>
            </a:r>
            <a:r>
              <a:rPr lang="zh-CN" altLang="en-US" dirty="0"/>
              <a:t>主图，仅用</a:t>
            </a:r>
            <a:r>
              <a:rPr lang="en-US" altLang="zh-CN" dirty="0"/>
              <a:t>MEGAN</a:t>
            </a:r>
            <a:r>
              <a:rPr lang="zh-CN" altLang="en-US" dirty="0"/>
              <a:t>绘制了一个物种组成；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Microbiome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：芝麻菜中肠杆菌科主导核心微生物组并贡献抗生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Sciences</a:t>
            </a:r>
            <a:r>
              <a:rPr lang="zh-CN" altLang="en-US" dirty="0"/>
              <a:t>，用</a:t>
            </a:r>
            <a:r>
              <a:rPr lang="en-US" altLang="zh-CN" dirty="0" err="1"/>
              <a:t>PCoA</a:t>
            </a:r>
            <a:r>
              <a:rPr lang="en-US" altLang="zh-CN" dirty="0"/>
              <a:t>+</a:t>
            </a:r>
            <a:r>
              <a:rPr lang="zh-CN" altLang="en-US" dirty="0"/>
              <a:t>箱线图</a:t>
            </a:r>
            <a:r>
              <a:rPr lang="en-US" altLang="zh-CN" dirty="0"/>
              <a:t>+</a:t>
            </a:r>
            <a:r>
              <a:rPr lang="zh-CN" altLang="en-US" dirty="0"/>
              <a:t>拟合曲线，桑基图</a:t>
            </a:r>
            <a:r>
              <a:rPr lang="en-US" altLang="zh-CN" dirty="0"/>
              <a:t>+</a:t>
            </a:r>
            <a:r>
              <a:rPr lang="zh-CN" altLang="en-US" dirty="0"/>
              <a:t>流图，热图。多角度展现研究对象周期的变化 规则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140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一定要丰富，有冲击力，易懂。</a:t>
            </a:r>
            <a:r>
              <a:rPr lang="en-US" altLang="zh-CN" dirty="0"/>
              <a:t>Data hammer the editor and reviewers. </a:t>
            </a:r>
            <a:r>
              <a:rPr lang="zh-CN" altLang="en-US" dirty="0"/>
              <a:t>让别人看到结果，就感动你的努力，你的良苦用心，同时感觉如沐春风，自感自愧不如。你説这样是什么效果，让他觉得收了你的文章是，捡到大便宜了。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06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可以转换</a:t>
            </a:r>
            <a:r>
              <a:rPr lang="en-US" altLang="zh-CN" dirty="0"/>
              <a:t>CMYK</a:t>
            </a:r>
            <a:r>
              <a:rPr lang="zh-CN" altLang="en-US" dirty="0"/>
              <a:t>，颜色明显失真</a:t>
            </a:r>
            <a:r>
              <a:rPr lang="en-US" altLang="zh-CN" dirty="0"/>
              <a:t>(</a:t>
            </a:r>
            <a:r>
              <a:rPr lang="zh-CN" altLang="en-US" dirty="0"/>
              <a:t>电子显示效果优于油墨混合效果</a:t>
            </a:r>
            <a:r>
              <a:rPr lang="en-US" altLang="zh-CN" dirty="0"/>
              <a:t>)</a:t>
            </a:r>
            <a:r>
              <a:rPr lang="zh-CN" altLang="en-US" dirty="0"/>
              <a:t>，但反向无法还原色采用，失真明显；全版，</a:t>
            </a:r>
            <a:r>
              <a:rPr lang="en-US" altLang="zh-CN" dirty="0"/>
              <a:t>8</a:t>
            </a:r>
            <a:r>
              <a:rPr lang="zh-CN" altLang="en-US" dirty="0"/>
              <a:t>号字。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8839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今年</a:t>
            </a:r>
            <a:r>
              <a:rPr lang="en-US" altLang="zh-CN" dirty="0"/>
              <a:t>5</a:t>
            </a:r>
            <a:r>
              <a:rPr lang="zh-CN" altLang="en-US" dirty="0"/>
              <a:t>月份，存储的数据量已达</a:t>
            </a:r>
            <a:r>
              <a:rPr lang="en-US" altLang="zh-CN" dirty="0"/>
              <a:t>2000TB</a:t>
            </a:r>
            <a:r>
              <a:rPr lang="zh-CN" altLang="en-US" dirty="0"/>
              <a:t>，主流</a:t>
            </a:r>
            <a:r>
              <a:rPr lang="en-US" altLang="zh-CN" dirty="0"/>
              <a:t>CNS</a:t>
            </a:r>
            <a:r>
              <a:rPr lang="zh-CN" altLang="en-US" dirty="0"/>
              <a:t>杂志都支持，这篇</a:t>
            </a:r>
            <a:r>
              <a:rPr lang="en-US" altLang="zh-CN" dirty="0"/>
              <a:t>Science</a:t>
            </a:r>
            <a:r>
              <a:rPr lang="zh-CN" altLang="en-US" dirty="0"/>
              <a:t>就是我负责分析的项目。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734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附图</a:t>
            </a:r>
            <a:r>
              <a:rPr lang="en-US" altLang="zh-CN" dirty="0"/>
              <a:t>64</a:t>
            </a:r>
            <a:r>
              <a:rPr lang="zh-CN" altLang="en-US" dirty="0"/>
              <a:t>张，附表</a:t>
            </a:r>
            <a:r>
              <a:rPr lang="en-US" altLang="zh-CN" dirty="0"/>
              <a:t>65</a:t>
            </a:r>
            <a:r>
              <a:rPr lang="zh-CN" altLang="en-US" dirty="0"/>
              <a:t>个。每个图</a:t>
            </a:r>
            <a:r>
              <a:rPr lang="en-US" altLang="zh-CN" dirty="0"/>
              <a:t>4-8</a:t>
            </a:r>
            <a:r>
              <a:rPr lang="zh-CN" altLang="en-US" dirty="0"/>
              <a:t>个子图拼个合成，右边这些我花了很多心里做的图，只能做附图。附件图表的描述超过</a:t>
            </a:r>
            <a:r>
              <a:rPr lang="en-US" altLang="zh-CN" dirty="0"/>
              <a:t>2</a:t>
            </a:r>
            <a:r>
              <a:rPr lang="zh-CN" altLang="en-US" dirty="0"/>
              <a:t>万单词，翻译成中文有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万字，够一个博士论文了。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5348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文章影响因子最大的相关因素是作者数量。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1313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科研的过程，是盲人摸象的过程，我们发现的结果，也绝对不真理，仅仅是我们当前研究手段所呈现给我们的结果。当我们看这张图很可笑时，其实现实生活中的很多重大发现就是这种水平，比如物种的命名，如把产生青霉素的菌，叫青霉菌，但此项功能并不能代表这个物种，因为这只是它成千上万个功能之一。即使在当今的组学时代，我们可能测序完整的基因组，转录组、蛋白组、代谢组，也是仍然有太多的事解析不清，经常得出相反的结论，也许大家可以通过此图来理解其中的原因啦 ！带着怀疑的精神，勇敢的探索微生物组学数据，进一步了解微生物组与人类的关系，让生活更美好</a:t>
            </a:r>
            <a:r>
              <a:rPr lang="en-US" altLang="zh-CN" dirty="0"/>
              <a:t>!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33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是因为动物植物的生活环境中都充满了微生物，无论是从单细胞藻类到大型真菌、昆虫、植物、动物乃至人类的表面和内部，都充满了大量的微生物，总结一句话，脱离了微生物的生物学研究是不完整的。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6171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当我四年前进入本领域，中文资料几乎是空白的。在三年前我创立了宏基因组公众号，</a:t>
            </a:r>
            <a:r>
              <a:rPr lang="zh-CN" altLang="en-US" dirty="0">
                <a:cs typeface="+mn-ea"/>
                <a:sym typeface="+mn-lt"/>
              </a:rPr>
              <a:t>分享经验和技术，每日更新，</a:t>
            </a:r>
            <a:r>
              <a:rPr lang="en-US" altLang="zh-CN" dirty="0">
                <a:latin typeface="+mn-ea"/>
                <a:cs typeface="+mn-ea"/>
                <a:sym typeface="+mn-lt"/>
              </a:rPr>
              <a:t>50+</a:t>
            </a:r>
            <a:r>
              <a:rPr lang="zh-CN" altLang="en-US" dirty="0">
                <a:latin typeface="+mn-ea"/>
                <a:cs typeface="+mn-ea"/>
                <a:sym typeface="+mn-lt"/>
              </a:rPr>
              <a:t>国内外同行投稿，稳定的编辑团队和稿源</a:t>
            </a:r>
            <a:r>
              <a:rPr lang="zh-CN" altLang="en-US" dirty="0">
                <a:latin typeface="+mn-ea"/>
                <a:cs typeface="+mn-cs"/>
                <a:sym typeface="+mn-lt"/>
              </a:rPr>
              <a:t>；</a:t>
            </a:r>
            <a:r>
              <a:rPr lang="en-US" altLang="zh-CN" dirty="0">
                <a:latin typeface="+mn-ea"/>
                <a:cs typeface="+mn-cs"/>
                <a:sym typeface="+mn-lt"/>
              </a:rPr>
              <a:t>3</a:t>
            </a:r>
            <a:r>
              <a:rPr lang="zh-CN" altLang="en-US" dirty="0">
                <a:latin typeface="+mn-ea"/>
                <a:cs typeface="+mn-cs"/>
                <a:sym typeface="+mn-lt"/>
              </a:rPr>
              <a:t>年来分享</a:t>
            </a:r>
            <a:r>
              <a:rPr lang="en-US" altLang="zh-CN" dirty="0">
                <a:latin typeface="+mn-ea"/>
                <a:cs typeface="+mn-cs"/>
                <a:sym typeface="+mn-lt"/>
              </a:rPr>
              <a:t>19</a:t>
            </a:r>
            <a:r>
              <a:rPr lang="en-US" altLang="zh-CN" dirty="0">
                <a:cs typeface="+mn-ea"/>
                <a:sym typeface="+mn-lt"/>
              </a:rPr>
              <a:t>00</a:t>
            </a:r>
            <a:r>
              <a:rPr lang="zh-CN" altLang="en-US" dirty="0">
                <a:cs typeface="+mn-ea"/>
                <a:sym typeface="+mn-lt"/>
              </a:rPr>
              <a:t>余篇原创文章，其中技术类</a:t>
            </a:r>
            <a:r>
              <a:rPr lang="en-US" altLang="zh-CN" dirty="0">
                <a:cs typeface="+mn-ea"/>
                <a:sym typeface="+mn-lt"/>
              </a:rPr>
              <a:t>400</a:t>
            </a:r>
            <a:r>
              <a:rPr lang="zh-CN" altLang="en-US" dirty="0">
                <a:cs typeface="+mn-ea"/>
                <a:sym typeface="+mn-lt"/>
              </a:rPr>
              <a:t>余篇，阅读量</a:t>
            </a:r>
            <a:r>
              <a:rPr lang="en-US" altLang="zh-CN" dirty="0">
                <a:cs typeface="+mn-ea"/>
                <a:sym typeface="+mn-lt"/>
              </a:rPr>
              <a:t>1400</a:t>
            </a:r>
            <a:r>
              <a:rPr lang="zh-CN" altLang="en-US" dirty="0">
                <a:cs typeface="+mn-ea"/>
                <a:sym typeface="+mn-lt"/>
              </a:rPr>
              <a:t>万次，</a:t>
            </a:r>
            <a:r>
              <a:rPr lang="en-US" altLang="zh-CN" dirty="0">
                <a:cs typeface="+mn-ea"/>
                <a:sym typeface="+mn-lt"/>
              </a:rPr>
              <a:t>9</a:t>
            </a:r>
            <a:r>
              <a:rPr lang="zh-CN" altLang="en-US" dirty="0">
                <a:cs typeface="+mn-ea"/>
                <a:sym typeface="+mn-lt"/>
              </a:rPr>
              <a:t>万多人订阅，</a:t>
            </a:r>
            <a:r>
              <a:rPr lang="en-US" altLang="zh-CN" dirty="0">
                <a:cs typeface="+mn-ea"/>
                <a:sym typeface="+mn-lt"/>
              </a:rPr>
              <a:t>9</a:t>
            </a:r>
            <a:r>
              <a:rPr lang="zh-CN" altLang="en-US" dirty="0">
                <a:cs typeface="+mn-ea"/>
                <a:sym typeface="+mn-lt"/>
              </a:rPr>
              <a:t>个</a:t>
            </a:r>
            <a:r>
              <a:rPr lang="en-US" altLang="zh-CN" dirty="0">
                <a:cs typeface="+mn-ea"/>
                <a:sym typeface="+mn-lt"/>
              </a:rPr>
              <a:t>500</a:t>
            </a:r>
            <a:r>
              <a:rPr lang="zh-CN" altLang="en-US" dirty="0">
                <a:cs typeface="+mn-ea"/>
                <a:sym typeface="+mn-lt"/>
              </a:rPr>
              <a:t>个专业同行微信交流群；受邀参加同行演讲，分享分析技术，让更多人可以少走弯路，高效开展数据分析。</a:t>
            </a:r>
            <a:endParaRPr lang="en-US" altLang="zh-CN" dirty="0"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cs typeface="+mn-ea"/>
                <a:sym typeface="+mn-lt"/>
              </a:rPr>
              <a:t>开展在线报告，让更多人受益，今年在中国</a:t>
            </a:r>
            <a:r>
              <a:rPr lang="en-US" altLang="zh-CN" dirty="0">
                <a:cs typeface="+mn-ea"/>
                <a:sym typeface="+mn-lt"/>
              </a:rPr>
              <a:t>R</a:t>
            </a:r>
            <a:r>
              <a:rPr lang="zh-CN" altLang="en-US" dirty="0">
                <a:cs typeface="+mn-ea"/>
                <a:sym typeface="+mn-lt"/>
              </a:rPr>
              <a:t>语言大会的报告有</a:t>
            </a:r>
            <a:r>
              <a:rPr lang="en-US" altLang="zh-CN" dirty="0">
                <a:cs typeface="+mn-ea"/>
                <a:sym typeface="+mn-lt"/>
              </a:rPr>
              <a:t>2000</a:t>
            </a:r>
            <a:r>
              <a:rPr lang="zh-CN" altLang="en-US" dirty="0">
                <a:cs typeface="+mn-ea"/>
                <a:sym typeface="+mn-lt"/>
              </a:rPr>
              <a:t>多人观看，在千聊直播了有</a:t>
            </a:r>
            <a:r>
              <a:rPr lang="en-US" altLang="zh-CN" dirty="0">
                <a:cs typeface="+mn-ea"/>
                <a:sym typeface="+mn-lt"/>
              </a:rPr>
              <a:t>1500</a:t>
            </a:r>
            <a:r>
              <a:rPr lang="zh-CN" altLang="en-US" dirty="0">
                <a:cs typeface="+mn-ea"/>
                <a:sym typeface="+mn-lt"/>
              </a:rPr>
              <a:t>人同时在线学习。节约路上时间。每日更新，时效性强，但缺乏系统性。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045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同时应邀为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权威杂志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Current Opinion in Microbiology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撰写综述，于上个月发表。主要介绍分菌分菌鉴定、数据分析、单菌和混菌实验的研究体系。</a:t>
            </a:r>
            <a:r>
              <a:rPr lang="zh-CN" altLang="en-US" dirty="0">
                <a:cs typeface="+mn-ea"/>
                <a:sym typeface="+mn-lt"/>
              </a:rPr>
              <a:t>推动研究从描述性阶段向功能研究发展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98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7032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我和陈同了受邀组织一期微生物组数据分析和可视化方法专刊。有兴趣的老师和同学，可以联系我们。写教程造服同行，而且还能发</a:t>
            </a:r>
            <a:r>
              <a:rPr lang="en-US" altLang="zh-CN" dirty="0"/>
              <a:t>SCI</a:t>
            </a:r>
            <a:r>
              <a:rPr lang="zh-CN" altLang="en-US" dirty="0"/>
              <a:t>，将来还有机会与我们联合出版本领域的科学专著。</a:t>
            </a:r>
            <a:r>
              <a:rPr lang="en-US" altLang="zh-CN" dirty="0">
                <a:hlinkClick r:id="rId3"/>
              </a:rPr>
              <a:t>https://www.jove.com/methods-collections/426/analysis-visualization-methods-for-amplicon-metagenomic-data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739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建立本领域专业知识讲解、文章撰写参考、统计分析和可视化方法的百科全书免费网络资源，长期维护，推动本领域的快速和长远发展。与科学出版社合作，</a:t>
            </a:r>
            <a:r>
              <a:rPr lang="en-US" altLang="zh-CN" dirty="0"/>
              <a:t>11</a:t>
            </a:r>
            <a:r>
              <a:rPr lang="zh-CN" altLang="en-US" dirty="0"/>
              <a:t>月份交稿，明年</a:t>
            </a:r>
            <a:r>
              <a:rPr lang="en-US" altLang="zh-CN" dirty="0"/>
              <a:t>6</a:t>
            </a:r>
            <a:r>
              <a:rPr lang="zh-CN" altLang="en-US" dirty="0"/>
              <a:t>月出版。电子版在网上免费查阅。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018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分析还是不够的，实验方法是分析数据的基础。目前的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主编和编委团队已经邀请了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家单位的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个团队参加，确定了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145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篇即将或正在创作的方法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。详见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https://kdocs.cn/l/cL8RRqHIL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或点击阅读原文。之前张启发、邓秀新院士等组织了水稻、柑橘的专刊。目前有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多篇文章在审，上百篇在创作中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475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Curtis 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Huttenhower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前面提到的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iHMP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项目的总负责人，一天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Nature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都有他。</a:t>
            </a:r>
            <a:endParaRPr lang="en-US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Huttenhower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组出来的，现在意大利特轮托大学，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Segata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 Computational Metagenomics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，除了是纯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LEfSe,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metaphlan2,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humann2</a:t>
            </a:r>
            <a:r>
              <a:rPr lang="zh-CN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的作用外，还分析公共数据发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过很多经典文章，如结肠癌的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Medicine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，细菌分箱的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1703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欢迎投稿，包括成果宣传、文献解读、实验和分析方法、招生招聘。南京本领域科研人员关注人数达</a:t>
            </a:r>
            <a:r>
              <a:rPr lang="en-US" altLang="zh-CN" dirty="0"/>
              <a:t>3450</a:t>
            </a:r>
            <a:r>
              <a:rPr lang="zh-CN" altLang="en-US" dirty="0"/>
              <a:t>，位列全国第</a:t>
            </a:r>
            <a:r>
              <a:rPr lang="en-US" altLang="zh-CN" dirty="0"/>
              <a:t>5</a:t>
            </a:r>
            <a:r>
              <a:rPr lang="zh-CN" altLang="en-US" dirty="0"/>
              <a:t>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767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谢谢各位老师和同学，感谢我们课题组的所有老师及同学。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4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2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311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举一个简单的例子，高中生物学过孟德尔发现遗传学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基因分离定律</a:t>
            </a:r>
            <a:r>
              <a:rPr lang="zh-CN" altLang="en-US" dirty="0"/>
              <a:t>以豌豆为材料，传统的数量可以数过来，也容易通过观察和简单计算发现规律。现代基因组时代，从万亿的数据中挖掘信息，借助当代计算机每秒上十亿次，以及上万亿次的超级计算机。人类基因组最早是我们所签约的国际合作框架，项目比较大，把人类基因组中心拆分，成为了华大基因和北京基因组所两个单位，细心的同学查一下，两个单位的英文名是一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817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华大的作品，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覃俊杰</a:t>
            </a:r>
            <a:r>
              <a:rPr lang="en-US" altLang="zh-CN" dirty="0"/>
              <a:t>,</a:t>
            </a:r>
            <a:r>
              <a:rPr lang="en-US" altLang="zh-CN" baseline="0" dirty="0"/>
              <a:t> </a:t>
            </a:r>
            <a:r>
              <a:rPr lang="zh-CN" altLang="en-US" baseline="0" dirty="0"/>
              <a:t>谱元基因；二作李瑞强，诺禾致源，通讯王俊之前华大</a:t>
            </a:r>
            <a:r>
              <a:rPr lang="en-US" altLang="zh-CN" baseline="0" dirty="0"/>
              <a:t>CEO</a:t>
            </a:r>
            <a:r>
              <a:rPr lang="zh-CN" altLang="en-US" baseline="0" dirty="0"/>
              <a:t>，现碳云智能。</a:t>
            </a:r>
            <a:r>
              <a:rPr lang="en-US" altLang="zh-CN" baseline="0" dirty="0"/>
              <a:t>124</a:t>
            </a:r>
            <a:r>
              <a:rPr lang="zh-CN" altLang="en-US" baseline="0" dirty="0"/>
              <a:t>个欧州人的</a:t>
            </a:r>
            <a:r>
              <a:rPr lang="en-US" altLang="zh-CN" baseline="0" dirty="0"/>
              <a:t>576G</a:t>
            </a:r>
            <a:r>
              <a:rPr lang="zh-CN" altLang="en-US" baseline="0" dirty="0"/>
              <a:t>序列，获得</a:t>
            </a:r>
            <a:r>
              <a:rPr lang="en-US" altLang="zh-CN" baseline="0" dirty="0"/>
              <a:t>3.3M</a:t>
            </a:r>
            <a:r>
              <a:rPr lang="zh-CN" altLang="en-US" baseline="0" dirty="0"/>
              <a:t>非冗余基因，</a:t>
            </a:r>
            <a:r>
              <a:rPr lang="en-US" altLang="zh-CN" baseline="0" dirty="0"/>
              <a:t>1000</a:t>
            </a:r>
            <a:r>
              <a:rPr lang="zh-CN" altLang="en-US" baseline="0" dirty="0"/>
              <a:t>多种，个体至少</a:t>
            </a:r>
            <a:r>
              <a:rPr lang="en-US" altLang="zh-CN" baseline="0" dirty="0"/>
              <a:t>160</a:t>
            </a:r>
            <a:r>
              <a:rPr lang="zh-CN" altLang="en-US" baseline="0" dirty="0"/>
              <a:t>种。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Junjie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Qin,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Ruiqiang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Li, …, Jun Wang.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(2010). A human gut microbial gene catalogue established by metagenomic sequencing. Nature 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464, 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59.10.1038/nature08821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。截止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2020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日谷歌学纺统计引用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7685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次。最大的基因集是柑橘根际土的研究，有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1.7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亿。</a:t>
            </a:r>
            <a:endParaRPr lang="en-US" altLang="zh-CN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/>
              <a:t>细胞数量与人体相近，看</a:t>
            </a:r>
            <a:r>
              <a:rPr lang="en-US" altLang="zh-CN" baseline="0" dirty="0"/>
              <a:t>16</a:t>
            </a:r>
            <a:r>
              <a:rPr lang="zh-CN" altLang="en-US" baseline="0" dirty="0"/>
              <a:t>年</a:t>
            </a:r>
            <a:r>
              <a:rPr lang="en-US" altLang="zh-CN" baseline="0" dirty="0"/>
              <a:t>Cell</a:t>
            </a:r>
            <a:r>
              <a:rPr lang="zh-CN" altLang="en-US" baseline="0" dirty="0"/>
              <a:t>文章。</a:t>
            </a:r>
            <a:r>
              <a:rPr lang="en-US" altLang="zh-CN" baseline="0" dirty="0"/>
              <a:t>https://www.mr-gut.cn/discovery/recommend/1179062280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137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38"/>
          <p:cNvSpPr>
            <a:spLocks noChangeArrowheads="1"/>
          </p:cNvSpPr>
          <p:nvPr userDrawn="1"/>
        </p:nvSpPr>
        <p:spPr bwMode="gray">
          <a:xfrm>
            <a:off x="684213" y="333375"/>
            <a:ext cx="59055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6" name="Rectangle 39"/>
          <p:cNvSpPr>
            <a:spLocks noChangeArrowheads="1"/>
          </p:cNvSpPr>
          <p:nvPr userDrawn="1"/>
        </p:nvSpPr>
        <p:spPr bwMode="ltGray">
          <a:xfrm>
            <a:off x="0" y="4437063"/>
            <a:ext cx="121920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7" name="Oval 40"/>
          <p:cNvSpPr>
            <a:spLocks noChangeArrowheads="1"/>
          </p:cNvSpPr>
          <p:nvPr userDrawn="1"/>
        </p:nvSpPr>
        <p:spPr bwMode="gray">
          <a:xfrm>
            <a:off x="971550" y="1628775"/>
            <a:ext cx="3529013" cy="36718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8" name="Oval 42"/>
          <p:cNvSpPr>
            <a:spLocks noChangeArrowheads="1"/>
          </p:cNvSpPr>
          <p:nvPr userDrawn="1"/>
        </p:nvSpPr>
        <p:spPr bwMode="gray">
          <a:xfrm>
            <a:off x="1258888" y="260350"/>
            <a:ext cx="935037" cy="93662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9" name="Oval 43"/>
          <p:cNvSpPr>
            <a:spLocks noChangeArrowheads="1"/>
          </p:cNvSpPr>
          <p:nvPr userDrawn="1"/>
        </p:nvSpPr>
        <p:spPr bwMode="gray">
          <a:xfrm>
            <a:off x="4211638" y="2636838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81000" y="6400800"/>
            <a:ext cx="2133600" cy="244475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fld id="{CCC8BFB5-C877-4EC6-84A8-339222DB6EA3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3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267200" y="1219200"/>
            <a:ext cx="7658100" cy="175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8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/>
              <a:t>标题</a:t>
            </a:r>
            <a:br>
              <a:rPr lang="en-US" altLang="zh-CN" noProof="0" dirty="0"/>
            </a:br>
            <a:r>
              <a:rPr lang="en-US" altLang="zh-CN" noProof="0" dirty="0"/>
              <a:t>Title</a:t>
            </a:r>
            <a:endParaRPr lang="zh-CN" altLang="en-US" noProof="0" dirty="0"/>
          </a:p>
        </p:txBody>
      </p:sp>
      <p:sp>
        <p:nvSpPr>
          <p:cNvPr id="32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38637" y="4639469"/>
            <a:ext cx="7658100" cy="1359694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noProof="0" dirty="0"/>
              <a:t>Yong-Xin Liu (</a:t>
            </a:r>
            <a:r>
              <a:rPr lang="zh-CN" altLang="en-US" noProof="0" dirty="0"/>
              <a:t>刘永鑫</a:t>
            </a:r>
            <a:r>
              <a:rPr lang="en-US" altLang="zh-CN" noProof="0" dirty="0"/>
              <a:t>)</a:t>
            </a:r>
          </a:p>
          <a:p>
            <a:pPr lvl="0"/>
            <a:r>
              <a:rPr lang="en-US" altLang="zh-CN" noProof="0" dirty="0"/>
              <a:t>Bai Lab</a:t>
            </a:r>
          </a:p>
          <a:p>
            <a:pPr lvl="0"/>
            <a:fld id="{E3A33AA5-31DB-4359-95DE-743B60EF7B4E}" type="datetime2">
              <a:rPr lang="en-US" altLang="zh-CN" noProof="0" smtClean="0"/>
              <a:t>Tuesday, January 24, 2017</a:t>
            </a:fld>
            <a:endParaRPr lang="zh-CN" altLang="en-US" noProof="0" dirty="0"/>
          </a:p>
        </p:txBody>
      </p:sp>
      <p:sp>
        <p:nvSpPr>
          <p:cNvPr id="33" name="Oval 49"/>
          <p:cNvSpPr>
            <a:spLocks noChangeArrowheads="1"/>
          </p:cNvSpPr>
          <p:nvPr userDrawn="1"/>
        </p:nvSpPr>
        <p:spPr bwMode="gray">
          <a:xfrm>
            <a:off x="993775" y="1651000"/>
            <a:ext cx="3490913" cy="362902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4" name="Oval 50"/>
          <p:cNvSpPr>
            <a:spLocks noChangeArrowheads="1"/>
          </p:cNvSpPr>
          <p:nvPr userDrawn="1"/>
        </p:nvSpPr>
        <p:spPr bwMode="gray">
          <a:xfrm>
            <a:off x="1276350" y="277813"/>
            <a:ext cx="900113" cy="90011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5" name="Oval 44"/>
          <p:cNvSpPr>
            <a:spLocks noChangeArrowheads="1"/>
          </p:cNvSpPr>
          <p:nvPr userDrawn="1"/>
        </p:nvSpPr>
        <p:spPr bwMode="gray">
          <a:xfrm>
            <a:off x="3856038" y="3500438"/>
            <a:ext cx="1582737" cy="1582737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6" name="Oval 51"/>
          <p:cNvSpPr>
            <a:spLocks noChangeArrowheads="1"/>
          </p:cNvSpPr>
          <p:nvPr userDrawn="1"/>
        </p:nvSpPr>
        <p:spPr bwMode="gray">
          <a:xfrm>
            <a:off x="3881438" y="3521075"/>
            <a:ext cx="1533525" cy="154305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7" name="Oval 41"/>
          <p:cNvSpPr>
            <a:spLocks noChangeArrowheads="1"/>
          </p:cNvSpPr>
          <p:nvPr userDrawn="1"/>
        </p:nvSpPr>
        <p:spPr bwMode="gray">
          <a:xfrm>
            <a:off x="323850" y="1268413"/>
            <a:ext cx="1438275" cy="1511300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8" name="Oval 52"/>
          <p:cNvSpPr>
            <a:spLocks noChangeArrowheads="1"/>
          </p:cNvSpPr>
          <p:nvPr userDrawn="1"/>
        </p:nvSpPr>
        <p:spPr bwMode="gray">
          <a:xfrm>
            <a:off x="330200" y="1287463"/>
            <a:ext cx="1419225" cy="146208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pic>
        <p:nvPicPr>
          <p:cNvPr id="39" name="Picture 11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9899"/>
            <a:ext cx="4978640" cy="69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09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4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6"/>
          <p:cNvSpPr>
            <a:spLocks noChangeArrowheads="1"/>
          </p:cNvSpPr>
          <p:nvPr userDrawn="1"/>
        </p:nvSpPr>
        <p:spPr bwMode="gray">
          <a:xfrm>
            <a:off x="-1" y="549275"/>
            <a:ext cx="12192001" cy="86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1389310" y="6323733"/>
            <a:ext cx="536359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9C60500-E164-45A2-8EA2-8D6CF0F89E2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Oval 107"/>
          <p:cNvSpPr>
            <a:spLocks noChangeArrowheads="1"/>
          </p:cNvSpPr>
          <p:nvPr userDrawn="1"/>
        </p:nvSpPr>
        <p:spPr bwMode="gray">
          <a:xfrm>
            <a:off x="1005043" y="36546"/>
            <a:ext cx="1153583" cy="11895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5" name="Oval 108"/>
          <p:cNvSpPr>
            <a:spLocks noChangeArrowheads="1"/>
          </p:cNvSpPr>
          <p:nvPr userDrawn="1"/>
        </p:nvSpPr>
        <p:spPr bwMode="gray">
          <a:xfrm>
            <a:off x="11021901" y="28577"/>
            <a:ext cx="1054100" cy="11070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6" name="Oval 111"/>
          <p:cNvSpPr>
            <a:spLocks noChangeArrowheads="1"/>
          </p:cNvSpPr>
          <p:nvPr userDrawn="1"/>
        </p:nvSpPr>
        <p:spPr bwMode="gray">
          <a:xfrm>
            <a:off x="1022505" y="54008"/>
            <a:ext cx="1104900" cy="1143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7" name="Oval 109"/>
          <p:cNvSpPr>
            <a:spLocks noChangeArrowheads="1"/>
          </p:cNvSpPr>
          <p:nvPr userDrawn="1"/>
        </p:nvSpPr>
        <p:spPr bwMode="gray">
          <a:xfrm>
            <a:off x="68418" y="311183"/>
            <a:ext cx="1536701" cy="163195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8" name="Oval 112"/>
          <p:cNvSpPr>
            <a:spLocks noChangeArrowheads="1"/>
          </p:cNvSpPr>
          <p:nvPr userDrawn="1"/>
        </p:nvSpPr>
        <p:spPr bwMode="gray">
          <a:xfrm>
            <a:off x="11040951" y="46038"/>
            <a:ext cx="1009650" cy="1060451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6176546"/>
            <a:ext cx="686753" cy="6595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9" y="6176547"/>
            <a:ext cx="721605" cy="625260"/>
          </a:xfrm>
          <a:prstGeom prst="rect">
            <a:avLst/>
          </a:prstGeom>
        </p:spPr>
      </p:pic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951735"/>
            <a:ext cx="10515600" cy="422522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提纲 </a:t>
            </a:r>
            <a:r>
              <a:rPr lang="en-US" altLang="zh-CN" dirty="0"/>
              <a:t>list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 hasCustomPrompt="1"/>
          </p:nvPr>
        </p:nvSpPr>
        <p:spPr>
          <a:xfrm>
            <a:off x="1795780" y="442875"/>
            <a:ext cx="9593530" cy="10648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节标题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83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8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6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5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8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0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7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239000" y="63696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38600" y="63607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98FDF-2095-4C29-A65F-6B2621EE99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yN3MGU9nb7mZPi-pzcF9dg" TargetMode="External"/><Relationship Id="rId5" Type="http://schemas.openxmlformats.org/officeDocument/2006/relationships/hyperlink" Target="https://mp.weixin.qq.com/s/hbCyBDvWAMyMDqztbdaN5Q" TargetMode="External"/><Relationship Id="rId4" Type="http://schemas.openxmlformats.org/officeDocument/2006/relationships/hyperlink" Target="https://doi.org/10.1097/CM9.000000000000087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11" Type="http://schemas.openxmlformats.org/officeDocument/2006/relationships/hyperlink" Target="https://mp.weixin.qq.com/s/xHe1FHLm3n0Vkxz0nNbXvQ" TargetMode="External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png"/><Relationship Id="rId9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mp.weixin.qq.com/s/xHe1FHLm3n0Vkxz0nNbXvQ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xHe1FHLm3n0Vkxz0nNbXvQ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238-020-00724-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13238-020-00724-8" TargetMode="External"/><Relationship Id="rId3" Type="http://schemas.openxmlformats.org/officeDocument/2006/relationships/diagramLayout" Target="../diagrams/layout3.xml"/><Relationship Id="rId7" Type="http://schemas.openxmlformats.org/officeDocument/2006/relationships/hyperlink" Target="https://mp.weixin.qq.com/s/xHe1FHLm3n0Vkxz0nNbXvQ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ubWoIOvw7wlJoXQNR1lYG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docs.cn/l/cL8RRqHIL" TargetMode="External"/><Relationship Id="rId5" Type="http://schemas.openxmlformats.org/officeDocument/2006/relationships/hyperlink" Target="https://bio-protocol.org/bio101/Special_Issue_info.aspx?siid=48" TargetMode="Externa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xHe1FHLm3n0Vkxz0nNbXvQ" TargetMode="External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7/CM9.000000000000087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.weixin.qq.com/s/hbCyBDvWAMyMDqztbdaN5Q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hyperlink" Target="https://mp.weixin.qq.com/s/acvX4IkuPj-Hi8uOjuVbP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p.weixin.qq.com/s/hU4AavhMQcebNhBtMUg1tw" TargetMode="External"/><Relationship Id="rId5" Type="http://schemas.openxmlformats.org/officeDocument/2006/relationships/image" Target="../media/image83.gif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hyperlink" Target="http://mp.weixin.qq.com/s/oJDfShs7gXCkOzYfa_winQ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hyperlink" Target="https://mp.weixin.qq.com/s/5kGVPJLv35muVOxtMHOcbg" TargetMode="External"/><Relationship Id="rId5" Type="http://schemas.openxmlformats.org/officeDocument/2006/relationships/image" Target="../media/image88.png"/><Relationship Id="rId10" Type="http://schemas.openxmlformats.org/officeDocument/2006/relationships/hyperlink" Target="http://mp.weixin.qq.com/s/DL7e6ihq6QppyW-87COiBg" TargetMode="External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hyperlink" Target="https://github.com/YongxinLiu/QIIME2ChineseManual" TargetMode="External"/><Relationship Id="rId4" Type="http://schemas.openxmlformats.org/officeDocument/2006/relationships/hyperlink" Target="https://mp.weixin.qq.com/s/-_FHxF1XUBNF4qMV1HLPk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-_FHxF1XUBNF4qMV1HLPkg" TargetMode="External"/><Relationship Id="rId2" Type="http://schemas.openxmlformats.org/officeDocument/2006/relationships/hyperlink" Target="https://github.com/YongxinLiu/MicrobiomeProtocol/tree/master/e2.QIIME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ongxinLiu/QIIME2ChineseManua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hyperlink" Target="http://www.drive5.com/usearch/" TargetMode="External"/><Relationship Id="rId9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ognes/vsearch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hyperlink" Target="https://mp.weixin.qq.com/s/OpKbSBH_u_iq1eq0mXLbJg" TargetMode="External"/><Relationship Id="rId4" Type="http://schemas.openxmlformats.org/officeDocument/2006/relationships/hyperlink" Target="http://mp.weixin.qq.com/s/49F6b363pZLJq3HuxbqTRw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ngxinLiu/MicrobiomeProtocol/tree/master/e3.EasyAmplicon" TargetMode="External"/><Relationship Id="rId2" Type="http://schemas.openxmlformats.org/officeDocument/2006/relationships/hyperlink" Target="https://github.com/YongxinLiu/EasyAmplic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xHe1FHLm3n0Vkxz0nNbXvQ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doi.org/10.1007/s13238-020-00724-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metagenomic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g-rast.or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gif"/><Relationship Id="rId14" Type="http://schemas.openxmlformats.org/officeDocument/2006/relationships/image" Target="../media/image2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cmeta.wdcm.org/" TargetMode="External"/><Relationship Id="rId4" Type="http://schemas.openxmlformats.org/officeDocument/2006/relationships/hyperlink" Target="https://mp.weixin.qq.com/s/Tu8oLxNDMPmeN7aPCFwudQ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97/CM9.0000000000000871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hyperlink" Target="https://mp.weixin.qq.com/s/hbCyBDvWAMyMDqztbdaN5Q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SzJswztVB9rHVh3Ak7jpfA" TargetMode="External"/><Relationship Id="rId2" Type="http://schemas.openxmlformats.org/officeDocument/2006/relationships/hyperlink" Target="https://bioconda.github.io/conda-recipe_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38/s41592-018-0046-7" TargetMode="External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mdc.cn/" TargetMode="External"/><Relationship Id="rId4" Type="http://schemas.openxmlformats.org/officeDocument/2006/relationships/hyperlink" Target="https://mp.weixin.qq.com/s/I2wDoYceZJCPVUr7sO3sAA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mdc.cn/datadownload" TargetMode="External"/><Relationship Id="rId4" Type="http://schemas.openxmlformats.org/officeDocument/2006/relationships/hyperlink" Target="https://mp.weixin.qq.com/s/I2wDoYceZJCPVUr7sO3sAA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github.com/YongxinLiu/EasyMetagen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hyperlink" Target="https://mp.weixin.qq.com/s/GIaaJc5zY5_s0tgFb36BVQ" TargetMode="External"/><Relationship Id="rId7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hyperlink" Target="https://mp.weixin.qq.com/s/6gB57h6uLISSAbLUhMoFhw" TargetMode="External"/><Relationship Id="rId4" Type="http://schemas.openxmlformats.org/officeDocument/2006/relationships/hyperlink" Target="https://mp.weixin.qq.com/s/p8NRRbaupAJYLy6M5OTXxg" TargetMode="External"/><Relationship Id="rId9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biota/amplicon" TargetMode="External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hyperlink" Target="http://www.ehbio.com/ImageGP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hbio.com/Cloud_Platform/fron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://ehbio.com/test/ven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XNPcmvrPqDr6WML3Me8ycw" TargetMode="External"/><Relationship Id="rId5" Type="http://schemas.openxmlformats.org/officeDocument/2006/relationships/image" Target="../media/image143.png"/><Relationship Id="rId4" Type="http://schemas.openxmlformats.org/officeDocument/2006/relationships/hyperlink" Target="http://mp.weixin.qq.com/s/Zod4Ca1tk3y5lIdI6RCiQQ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c86hjwxaw3AtEyEHx3YniQ" TargetMode="External"/><Relationship Id="rId5" Type="http://schemas.openxmlformats.org/officeDocument/2006/relationships/image" Target="../media/image145.png"/><Relationship Id="rId4" Type="http://schemas.openxmlformats.org/officeDocument/2006/relationships/hyperlink" Target="http://mp.weixin.qq.com/s/kD-x7K4hI5KMgGXikyLt0Q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s7Q1_MeodqJ0hjwDumeiXQ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s7Q1_MeodqJ0hjwDumeiXQ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3guW1z2D72b5KJx2arnKUg" TargetMode="External"/><Relationship Id="rId3" Type="http://schemas.openxmlformats.org/officeDocument/2006/relationships/hyperlink" Target="https://mp.weixin.qq.com/s/EpZKEkXLkBEf4j_TUzdZCQ" TargetMode="External"/><Relationship Id="rId7" Type="http://schemas.openxmlformats.org/officeDocument/2006/relationships/hyperlink" Target="https://mp.weixin.qq.com/s/eLg4zJZv6ctuk1h1jTUBfQ" TargetMode="External"/><Relationship Id="rId2" Type="http://schemas.openxmlformats.org/officeDocument/2006/relationships/hyperlink" Target="https://mp.weixin.qq.com/s/Wq25ooWvfsicJltOOTwZc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p.weixin.qq.com/s/UQtKZ14_6WTyFYGZgiC00g" TargetMode="External"/><Relationship Id="rId5" Type="http://schemas.openxmlformats.org/officeDocument/2006/relationships/hyperlink" Target="https://mp.weixin.qq.com/s/3-yBKNkNhUqbbickyWUq7g" TargetMode="External"/><Relationship Id="rId4" Type="http://schemas.openxmlformats.org/officeDocument/2006/relationships/hyperlink" Target="https://mp.weixin.qq.com/s/Hi9qfZ0-Kv9P3SPq4m5PQA" TargetMode="External"/><Relationship Id="rId9" Type="http://schemas.openxmlformats.org/officeDocument/2006/relationships/hyperlink" Target="https://mp.weixin.qq.com/s/UXp2y7t1JqJutynvdFa4wA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gsa.big.ac.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ngxinLiu/Zhang2019NBT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hyperlink" Target="https://science.sciencemag.org/content/364/6440/eaau6389" TargetMode="External"/><Relationship Id="rId4" Type="http://schemas.openxmlformats.org/officeDocument/2006/relationships/image" Target="../media/image15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hyperlink" Target="https://mp.weixin.qq.com/s/M1vO8MeAm2upE35fB_40y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gif"/><Relationship Id="rId4" Type="http://schemas.openxmlformats.org/officeDocument/2006/relationships/image" Target="../media/image158.png"/><Relationship Id="rId9" Type="http://schemas.openxmlformats.org/officeDocument/2006/relationships/image" Target="../media/image163.gif"/><Relationship Id="rId14" Type="http://schemas.openxmlformats.org/officeDocument/2006/relationships/image" Target="../media/image16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jpg"/><Relationship Id="rId4" Type="http://schemas.openxmlformats.org/officeDocument/2006/relationships/image" Target="../media/image1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xHe1FHLm3n0Vkxz0nNbXvQ" TargetMode="External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3XFmRe4l2uZrHZexx0Ou-g" TargetMode="External"/><Relationship Id="rId5" Type="http://schemas.openxmlformats.org/officeDocument/2006/relationships/hyperlink" Target="https://mp.weixin.qq.com/s/hbCyBDvWAMyMDqztbdaN5Q" TargetMode="External"/><Relationship Id="rId4" Type="http://schemas.openxmlformats.org/officeDocument/2006/relationships/hyperlink" Target="https://mp.weixin.qq.com/s/-gXoRIy6ZuEmHH6txH8txA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https://mp.weixin.qq.com/s/Jc0zoOFm4reTWVJBBOBTQg" TargetMode="External"/><Relationship Id="rId5" Type="http://schemas.openxmlformats.org/officeDocument/2006/relationships/image" Target="../media/image181.png"/><Relationship Id="rId4" Type="http://schemas.openxmlformats.org/officeDocument/2006/relationships/notesSlide" Target="../notesSlides/notesSlide5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ove.com/methods-collections/426/analysis-visualization-methods-for-amplicon-metagenomic-data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zaHjZLZCRcRgOXDgGT-mXg" TargetMode="External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hyperlink" Target="https://mp.weixin.qq.com/s/cbeLDj4Q-Zsu7jjyn1iffQ" TargetMode="External"/><Relationship Id="rId4" Type="http://schemas.openxmlformats.org/officeDocument/2006/relationships/hyperlink" Target="https://mp.weixin.qq.com/s/jduceryuQJgxUMnH2-bHPQ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ubWoIOvw7wlJoXQNR1lYGA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o-protocol.org/bio101/Special_Issue_info.aspx?siid=48" TargetMode="Externa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hbCyBDvWAMyMDqztbdaN5Q" TargetMode="External"/><Relationship Id="rId13" Type="http://schemas.openxmlformats.org/officeDocument/2006/relationships/hyperlink" Target="http://segatalab.cibio.unitn.it/" TargetMode="External"/><Relationship Id="rId3" Type="http://schemas.openxmlformats.org/officeDocument/2006/relationships/hyperlink" Target="https://mp.weixin.qq.com/s/5jQspEvH5_4Xmart22gjMA" TargetMode="External"/><Relationship Id="rId7" Type="http://schemas.openxmlformats.org/officeDocument/2006/relationships/hyperlink" Target="https://mp.weixin.qq.com/s/xHe1FHLm3n0Vkxz0nNbXvQ" TargetMode="External"/><Relationship Id="rId12" Type="http://schemas.openxmlformats.org/officeDocument/2006/relationships/hyperlink" Target="http://huttenhower.sph.harvard.edu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ubWoIOvw7wlJoXQNR1lYGA" TargetMode="External"/><Relationship Id="rId11" Type="http://schemas.openxmlformats.org/officeDocument/2006/relationships/hyperlink" Target="https://github.com/ngs-docs" TargetMode="External"/><Relationship Id="rId5" Type="http://schemas.openxmlformats.org/officeDocument/2006/relationships/hyperlink" Target="https://mp.weixin.qq.com/s/zaHjZLZCRcRgOXDgGT-mXg" TargetMode="External"/><Relationship Id="rId10" Type="http://schemas.openxmlformats.org/officeDocument/2006/relationships/hyperlink" Target="https://mp.weixin.qq.com/s/z-lUxIKtSPiHNjTS4sImUA" TargetMode="External"/><Relationship Id="rId4" Type="http://schemas.openxmlformats.org/officeDocument/2006/relationships/hyperlink" Target="https://mp.weixin.qq.com/s/i71OMaUu6QtcY0pt1njHQA" TargetMode="External"/><Relationship Id="rId9" Type="http://schemas.openxmlformats.org/officeDocument/2006/relationships/hyperlink" Target="https://bioinformatics.ca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mp.weixin.qq.com/s/bl2Bu_NNYZMiAXAkM0Vl1Q" TargetMode="External"/><Relationship Id="rId3" Type="http://schemas.openxmlformats.org/officeDocument/2006/relationships/image" Target="../media/image33.jpeg"/><Relationship Id="rId7" Type="http://schemas.openxmlformats.org/officeDocument/2006/relationships/hyperlink" Target="https://mp.weixin.qq.com/s/n4bi3wjJODDYwgbxHH7fA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UWWNdeXtRNzqlzOyUJRllA" TargetMode="External"/><Relationship Id="rId5" Type="http://schemas.openxmlformats.org/officeDocument/2006/relationships/hyperlink" Target="https://mp.weixin.qq.com/s/KLMm62kD5uhpaE24b5P1Xg" TargetMode="Externa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00576" y="1122363"/>
            <a:ext cx="7177088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扩增子和宏基因组数据分析流程和可视化方案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600576" y="4587876"/>
            <a:ext cx="7177088" cy="16557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lvl="0" indent="0" algn="ctr">
              <a:buNone/>
            </a:pP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刘永鑫 </a:t>
            </a:r>
            <a:endParaRPr lang="en-US" altLang="zh-CN" noProof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中科院遗传发育所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宏基因组公众号 创始人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27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677E40-0948-4ACC-A0C9-AE2C1BB29A5A}"/>
              </a:ext>
            </a:extLst>
          </p:cNvPr>
          <p:cNvSpPr/>
          <p:nvPr/>
        </p:nvSpPr>
        <p:spPr>
          <a:xfrm>
            <a:off x="6230249" y="3402588"/>
            <a:ext cx="4171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“微生物生态与生物信息技术” 培训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55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学习编程与手动重复工作比较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10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4345" y="6182669"/>
            <a:ext cx="980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从长远角度，学会编程解决大量重复工作节约时间</a:t>
            </a: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8103E5B7-6826-4F98-9FC0-8DEC9EEBE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593" y="1547839"/>
            <a:ext cx="6316543" cy="45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1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64DA66D-508A-49EE-AA2D-874D2FAE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7ECA78-028E-42CD-A5A1-36A68FAE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105EBA-6B33-4C0E-888A-7176ABC3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学什么：</a:t>
            </a:r>
            <a:r>
              <a:rPr lang="en-US" altLang="zh-CN" dirty="0"/>
              <a:t>Shell + R(</a:t>
            </a:r>
            <a:r>
              <a:rPr lang="zh-CN" altLang="en-US" dirty="0"/>
              <a:t>软件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10">
            <a:extLst>
              <a:ext uri="{FF2B5EF4-FFF2-40B4-BE49-F238E27FC236}">
                <a16:creationId xmlns:a16="http://schemas.microsoft.com/office/drawing/2014/main" id="{B7AECD92-43C7-4110-A163-5EB813722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43" y="1600757"/>
            <a:ext cx="5264419" cy="435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596F3A-46B0-4609-A17C-036BCCE3B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75" y="1593329"/>
            <a:ext cx="5764511" cy="4356054"/>
          </a:xfrm>
          <a:prstGeom prst="rect">
            <a:avLst/>
          </a:prstGeom>
        </p:spPr>
      </p:pic>
      <p:sp>
        <p:nvSpPr>
          <p:cNvPr id="10" name="矩形 14">
            <a:extLst>
              <a:ext uri="{FF2B5EF4-FFF2-40B4-BE49-F238E27FC236}">
                <a16:creationId xmlns:a16="http://schemas.microsoft.com/office/drawing/2014/main" id="{117887CE-3A2F-4B8F-9E51-74B50F00085A}"/>
              </a:ext>
            </a:extLst>
          </p:cNvPr>
          <p:cNvSpPr txBox="1"/>
          <p:nvPr/>
        </p:nvSpPr>
        <p:spPr>
          <a:xfrm>
            <a:off x="1494504" y="6169268"/>
            <a:ext cx="310699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命令行工具和远程访问</a:t>
            </a:r>
            <a:endParaRPr sz="22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14">
            <a:extLst>
              <a:ext uri="{FF2B5EF4-FFF2-40B4-BE49-F238E27FC236}">
                <a16:creationId xmlns:a16="http://schemas.microsoft.com/office/drawing/2014/main" id="{1D8BF2E4-50A6-4C35-A8EB-87ABA80ABE71}"/>
              </a:ext>
            </a:extLst>
          </p:cNvPr>
          <p:cNvSpPr txBox="1"/>
          <p:nvPr/>
        </p:nvSpPr>
        <p:spPr>
          <a:xfrm>
            <a:off x="7314382" y="6138490"/>
            <a:ext cx="29588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R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语言统计和可视化</a:t>
            </a:r>
          </a:p>
        </p:txBody>
      </p:sp>
    </p:spTree>
    <p:extLst>
      <p:ext uri="{BB962C8B-B14F-4D97-AF65-F5344CB8AC3E}">
        <p14:creationId xmlns:p14="http://schemas.microsoft.com/office/powerpoint/2010/main" val="8152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7BF071B-2118-4302-8F2A-5D0C312B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982181-B15B-498A-9C5E-D7D66BF67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FBF34474-D699-486B-8E82-67A2E217AF4D}"/>
              </a:ext>
            </a:extLst>
          </p:cNvPr>
          <p:cNvSpPr txBox="1">
            <a:spLocks/>
          </p:cNvSpPr>
          <p:nvPr/>
        </p:nvSpPr>
        <p:spPr>
          <a:xfrm>
            <a:off x="9448800" y="6413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>
                <a:cs typeface="+mn-ea"/>
                <a:sym typeface="+mn-lt"/>
              </a:rPr>
              <a:pPr/>
              <a:t>12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4596E9-2975-440E-9BB7-7E30342F302E}"/>
              </a:ext>
            </a:extLst>
          </p:cNvPr>
          <p:cNvSpPr txBox="1"/>
          <p:nvPr/>
        </p:nvSpPr>
        <p:spPr>
          <a:xfrm>
            <a:off x="2482551" y="749983"/>
            <a:ext cx="285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代码编辑区</a:t>
            </a:r>
          </a:p>
        </p:txBody>
      </p:sp>
      <p:sp>
        <p:nvSpPr>
          <p:cNvPr id="12" name="圆角矩形 7">
            <a:extLst>
              <a:ext uri="{FF2B5EF4-FFF2-40B4-BE49-F238E27FC236}">
                <a16:creationId xmlns:a16="http://schemas.microsoft.com/office/drawing/2014/main" id="{186F2EA4-463E-4FC9-9412-7D0D059AE698}"/>
              </a:ext>
            </a:extLst>
          </p:cNvPr>
          <p:cNvSpPr/>
          <p:nvPr/>
        </p:nvSpPr>
        <p:spPr bwMode="auto">
          <a:xfrm>
            <a:off x="58189" y="656705"/>
            <a:ext cx="5827222" cy="2443598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9C286F-40C9-4E0B-B0CD-B8173309670A}"/>
              </a:ext>
            </a:extLst>
          </p:cNvPr>
          <p:cNvSpPr txBox="1"/>
          <p:nvPr/>
        </p:nvSpPr>
        <p:spPr>
          <a:xfrm>
            <a:off x="7883434" y="749984"/>
            <a:ext cx="353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环境变量</a:t>
            </a:r>
            <a:r>
              <a:rPr kumimoji="1" lang="en-US" altLang="zh-CN" sz="3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kumimoji="1" lang="zh-CN" altLang="en-US" sz="3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历史 </a:t>
            </a:r>
          </a:p>
        </p:txBody>
      </p:sp>
      <p:sp>
        <p:nvSpPr>
          <p:cNvPr id="16" name="圆角矩形 9">
            <a:extLst>
              <a:ext uri="{FF2B5EF4-FFF2-40B4-BE49-F238E27FC236}">
                <a16:creationId xmlns:a16="http://schemas.microsoft.com/office/drawing/2014/main" id="{68C2F40B-672F-415A-B46F-DB8CC5C4B3E3}"/>
              </a:ext>
            </a:extLst>
          </p:cNvPr>
          <p:cNvSpPr/>
          <p:nvPr/>
        </p:nvSpPr>
        <p:spPr bwMode="auto">
          <a:xfrm>
            <a:off x="6183546" y="656705"/>
            <a:ext cx="5827222" cy="2443598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圆角矩形 10">
            <a:extLst>
              <a:ext uri="{FF2B5EF4-FFF2-40B4-BE49-F238E27FC236}">
                <a16:creationId xmlns:a16="http://schemas.microsoft.com/office/drawing/2014/main" id="{0F12BC1B-2C59-4C80-B87E-2F9638B6875E}"/>
              </a:ext>
            </a:extLst>
          </p:cNvPr>
          <p:cNvSpPr/>
          <p:nvPr/>
        </p:nvSpPr>
        <p:spPr bwMode="auto">
          <a:xfrm>
            <a:off x="58189" y="3429000"/>
            <a:ext cx="5827222" cy="2984500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192CAC-505D-49D4-958E-D0E9A7CE1FED}"/>
              </a:ext>
            </a:extLst>
          </p:cNvPr>
          <p:cNvSpPr txBox="1"/>
          <p:nvPr/>
        </p:nvSpPr>
        <p:spPr>
          <a:xfrm>
            <a:off x="2482551" y="3510133"/>
            <a:ext cx="285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代码执行区</a:t>
            </a:r>
          </a:p>
        </p:txBody>
      </p:sp>
      <p:sp>
        <p:nvSpPr>
          <p:cNvPr id="22" name="圆角矩形 12">
            <a:extLst>
              <a:ext uri="{FF2B5EF4-FFF2-40B4-BE49-F238E27FC236}">
                <a16:creationId xmlns:a16="http://schemas.microsoft.com/office/drawing/2014/main" id="{B4DED719-A8A1-41C2-AA47-C9A10F990B34}"/>
              </a:ext>
            </a:extLst>
          </p:cNvPr>
          <p:cNvSpPr/>
          <p:nvPr/>
        </p:nvSpPr>
        <p:spPr bwMode="auto">
          <a:xfrm>
            <a:off x="6183546" y="3429000"/>
            <a:ext cx="5827222" cy="2984500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17F7E4C-F134-4316-A6FE-E98A878C3C71}"/>
              </a:ext>
            </a:extLst>
          </p:cNvPr>
          <p:cNvSpPr txBox="1"/>
          <p:nvPr/>
        </p:nvSpPr>
        <p:spPr>
          <a:xfrm>
            <a:off x="7883434" y="3521051"/>
            <a:ext cx="3322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文件</a:t>
            </a:r>
            <a:r>
              <a:rPr kumimoji="1" lang="en-US" altLang="zh-CN" sz="3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kumimoji="1" lang="zh-CN" altLang="en-US" sz="36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图形预览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C940048-C723-45E2-BF15-EDCF048E2F88}"/>
              </a:ext>
            </a:extLst>
          </p:cNvPr>
          <p:cNvSpPr/>
          <p:nvPr/>
        </p:nvSpPr>
        <p:spPr>
          <a:xfrm>
            <a:off x="7437874" y="7073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3"/>
              </a:rPr>
              <a:t>https://www.rstudio.com/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066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33" dirty="0">
                <a:latin typeface="+mn-lt"/>
                <a:ea typeface="+mn-ea"/>
                <a:cs typeface="+mn-ea"/>
                <a:sym typeface="+mn-lt"/>
              </a:rPr>
              <a:t>笔记本秒变分析平台</a:t>
            </a:r>
            <a:r>
              <a:rPr lang="en-US" altLang="zh-CN" sz="3733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3733" dirty="0">
                <a:latin typeface="+mn-lt"/>
                <a:ea typeface="+mn-ea"/>
                <a:cs typeface="+mn-ea"/>
                <a:sym typeface="+mn-lt"/>
              </a:rPr>
              <a:t>常用软件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浏览器：谷歌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Chrome/</a:t>
            </a:r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微软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Edge</a:t>
            </a:r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，稳定使用在线工具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(RStudio Server)</a:t>
            </a:r>
          </a:p>
          <a:p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数据分析环境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Shell + R + IDE</a:t>
            </a:r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2667" dirty="0" err="1">
                <a:latin typeface="+mn-lt"/>
                <a:ea typeface="+mn-ea"/>
                <a:cs typeface="+mn-ea"/>
                <a:sym typeface="+mn-lt"/>
              </a:rPr>
              <a:t>GitForWindows</a:t>
            </a:r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R</a:t>
            </a:r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RStudio</a:t>
            </a:r>
          </a:p>
          <a:p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上传下载文件：</a:t>
            </a:r>
            <a:r>
              <a:rPr lang="en-US" altLang="zh-CN" sz="2667" dirty="0" err="1">
                <a:latin typeface="+mn-lt"/>
                <a:ea typeface="+mn-ea"/>
                <a:cs typeface="+mn-ea"/>
                <a:sym typeface="+mn-lt"/>
              </a:rPr>
              <a:t>Filezilla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或 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WinSCP</a:t>
            </a:r>
          </a:p>
          <a:p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登录服务器：</a:t>
            </a:r>
            <a:r>
              <a:rPr lang="en-US" altLang="zh-CN" sz="2667" dirty="0" err="1">
                <a:latin typeface="+mn-lt"/>
                <a:ea typeface="+mn-ea"/>
                <a:cs typeface="+mn-ea"/>
                <a:sym typeface="+mn-lt"/>
              </a:rPr>
              <a:t>XShell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PuTTY</a:t>
            </a:r>
          </a:p>
          <a:p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网络分析及可视化：</a:t>
            </a:r>
            <a:r>
              <a:rPr lang="en-US" altLang="zh-CN" sz="2667" dirty="0" err="1">
                <a:latin typeface="+mn-lt"/>
                <a:ea typeface="+mn-ea"/>
                <a:cs typeface="+mn-ea"/>
                <a:sym typeface="+mn-lt"/>
              </a:rPr>
              <a:t>Cytoscape</a:t>
            </a:r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Gephi</a:t>
            </a:r>
          </a:p>
          <a:p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图片排版：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Adobe Illustrator</a:t>
            </a:r>
          </a:p>
          <a:p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差异分析和可视化：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STAMP</a:t>
            </a:r>
          </a:p>
          <a:p>
            <a:r>
              <a:rPr lang="zh-CN" altLang="en-US" sz="2667" dirty="0">
                <a:latin typeface="+mn-lt"/>
                <a:ea typeface="+mn-ea"/>
                <a:cs typeface="+mn-ea"/>
                <a:sym typeface="+mn-lt"/>
              </a:rPr>
              <a:t>扩增子分析流程：</a:t>
            </a:r>
            <a:r>
              <a:rPr lang="en-US" altLang="zh-CN" sz="2667" dirty="0">
                <a:latin typeface="+mn-lt"/>
                <a:ea typeface="+mn-ea"/>
                <a:cs typeface="+mn-ea"/>
                <a:sym typeface="+mn-lt"/>
              </a:rPr>
              <a:t>USEARCH / VSEARCH</a:t>
            </a:r>
          </a:p>
        </p:txBody>
      </p:sp>
    </p:spTree>
    <p:extLst>
      <p:ext uri="{BB962C8B-B14F-4D97-AF65-F5344CB8AC3E}">
        <p14:creationId xmlns:p14="http://schemas.microsoft.com/office/powerpoint/2010/main" val="207354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工作站选购经验</a:t>
            </a:r>
            <a:r>
              <a:rPr lang="en-US" altLang="zh-CN" dirty="0"/>
              <a:t>(</a:t>
            </a:r>
            <a:r>
              <a:rPr lang="zh-CN" altLang="en-US" dirty="0"/>
              <a:t>硬件</a:t>
            </a:r>
            <a:r>
              <a:rPr lang="en-US" altLang="zh-CN" dirty="0"/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7735" r="100" b="7788"/>
          <a:stretch/>
        </p:blipFill>
        <p:spPr>
          <a:xfrm>
            <a:off x="1835069" y="1590984"/>
            <a:ext cx="8521862" cy="433911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14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19187" y="6213447"/>
            <a:ext cx="930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双显示器方便多任务管理、阅读文献和多图比较。右边超大显示器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格多任务同屏。</a:t>
            </a:r>
          </a:p>
        </p:txBody>
      </p:sp>
    </p:spTree>
    <p:extLst>
      <p:ext uri="{BB962C8B-B14F-4D97-AF65-F5344CB8AC3E}">
        <p14:creationId xmlns:p14="http://schemas.microsoft.com/office/powerpoint/2010/main" val="96908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服务器选购经验</a:t>
            </a:r>
            <a:r>
              <a:rPr lang="en-US" altLang="zh-CN" dirty="0"/>
              <a:t>(</a:t>
            </a:r>
            <a:r>
              <a:rPr lang="zh-CN" altLang="en-US" dirty="0"/>
              <a:t>硬件，可选</a:t>
            </a:r>
            <a:r>
              <a:rPr lang="en-US" altLang="zh-CN" dirty="0"/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050" name="Picture 2" descr="https://gss2.bdstatic.com/-fo3dSag_xI4khGkpoWK1HF6hhy/baike/w%3D268%3Bg%3D0/sign=8a0f1ce12c2eb938ec6d7df4ed59e208/3812b31bb051f81958f01c4ad9b44aed2f73e7dd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8978" r="2807" b="9145"/>
          <a:stretch/>
        </p:blipFill>
        <p:spPr bwMode="auto">
          <a:xfrm>
            <a:off x="1538514" y="1776336"/>
            <a:ext cx="3222172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ss2.bdstatic.com/9fo3dSag_xI4khGkpoWK1HF6hhy/baike/w%3D268%3Bg%3D0/sign=14098dfc063387449cc5287a6934bec4/d53f8794a4c27d1e3036e86811d5ad6eddc4380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46" y="4140748"/>
            <a:ext cx="255270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ss0.bdstatic.com/-4o3dSag_xI4khGkpoWK1HF6hhy/baike/w%3D480/sign=5a3033f1cc1349547e1ee96c664f92dd/738b4710b912c8fcc7217dbdfb039245d78821e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3" r="7106"/>
          <a:stretch/>
        </p:blipFill>
        <p:spPr bwMode="auto">
          <a:xfrm>
            <a:off x="3580190" y="3944226"/>
            <a:ext cx="2806095" cy="179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094895" y="1446590"/>
            <a:ext cx="215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CPU-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计算中心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3736" y="5683799"/>
            <a:ext cx="168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内存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临时存储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46386" y="5742565"/>
            <a:ext cx="168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硬盘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长期存储</a:t>
            </a:r>
          </a:p>
        </p:txBody>
      </p:sp>
      <p:pic>
        <p:nvPicPr>
          <p:cNvPr id="2056" name="Picture 8" descr="https://timgsa.baidu.com/timg?image&amp;quality=80&amp;size=b9999_10000&amp;sec=1515479501825&amp;di=4790e50a6d689b17a1c18cdf3914565a&amp;imgtype=0&amp;src=http%3A%2F%2Fimg010.hc360.cn%2Fm6%2FM06%2FAB%2F74%2FwKhQolcz35KENLLrAAAAALYPPDY957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3" t="31970" r="12266" b="29256"/>
          <a:stretch/>
        </p:blipFill>
        <p:spPr bwMode="auto">
          <a:xfrm>
            <a:off x="6744738" y="1478652"/>
            <a:ext cx="5200953" cy="16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timgsa.baidu.com/timg?image&amp;quality=80&amp;size=b9999_10000&amp;sec=1515479569971&amp;di=07f510c3b77924911c3db996d7db8ed6&amp;imgtype=0&amp;src=http%3A%2F%2Fpic.58pic.com%2F58pic%2F13%2F43%2F42%2F47D58PIC5RY_102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t="22525" r="-209" b="395"/>
          <a:stretch/>
        </p:blipFill>
        <p:spPr bwMode="auto">
          <a:xfrm>
            <a:off x="7657736" y="3204010"/>
            <a:ext cx="3310383" cy="32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15</a:t>
            </a:fld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89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1132A-E90A-4223-AEF8-E536FA0C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0" dirty="0">
                <a:latin typeface="+mn-lt"/>
                <a:ea typeface="+mn-ea"/>
                <a:cs typeface="+mn-ea"/>
                <a:sym typeface="+mn-lt"/>
              </a:rPr>
              <a:t>microbiome, microbiota</a:t>
            </a:r>
            <a:r>
              <a:rPr lang="zh-CN" altLang="en-US" sz="3600" b="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sz="3600" b="0" dirty="0">
                <a:latin typeface="+mn-lt"/>
                <a:ea typeface="+mn-ea"/>
                <a:cs typeface="+mn-ea"/>
                <a:sym typeface="+mn-lt"/>
              </a:rPr>
              <a:t>metagenome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3659B36-40DF-40DC-8C4D-149EF5ACB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2" y="1517344"/>
            <a:ext cx="6075078" cy="4605580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282179-8C54-4F0C-A0DE-2500D453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16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78CCE-885C-43FD-BE46-1B9CD459D7EC}"/>
              </a:ext>
            </a:extLst>
          </p:cNvPr>
          <p:cNvSpPr/>
          <p:nvPr/>
        </p:nvSpPr>
        <p:spPr>
          <a:xfrm>
            <a:off x="6951406" y="4605143"/>
            <a:ext cx="47281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Xu-Bo Qian, </a:t>
            </a:r>
            <a:r>
              <a:rPr lang="en-US" altLang="zh-CN" sz="1400" b="1" dirty="0">
                <a:cs typeface="+mn-ea"/>
                <a:sym typeface="+mn-lt"/>
              </a:rPr>
              <a:t>Tong Chen</a:t>
            </a:r>
            <a:r>
              <a:rPr lang="en-US" altLang="zh-CN" sz="1400" dirty="0">
                <a:cs typeface="+mn-ea"/>
                <a:sym typeface="+mn-lt"/>
              </a:rPr>
              <a:t>, Yi-Ping Xu, Lei Chen, Fu-Xiang Sun, Mei-Ping Lu &amp; </a:t>
            </a:r>
            <a:r>
              <a:rPr lang="en-US" altLang="zh-CN" sz="1400" b="1" dirty="0">
                <a:cs typeface="+mn-ea"/>
                <a:sym typeface="+mn-lt"/>
              </a:rPr>
              <a:t>Yong-Xin Liu</a:t>
            </a:r>
            <a:r>
              <a:rPr lang="en-US" altLang="zh-CN" sz="1400" dirty="0">
                <a:cs typeface="+mn-ea"/>
                <a:sym typeface="+mn-lt"/>
              </a:rPr>
              <a:t>. A guide to human microbiome research: study design, sample collection, and bioinformatics analysis. </a:t>
            </a:r>
            <a:r>
              <a:rPr lang="en-US" altLang="zh-CN" sz="1400" b="1" i="1" dirty="0">
                <a:cs typeface="+mn-ea"/>
                <a:sym typeface="+mn-lt"/>
              </a:rPr>
              <a:t>Chinese Medical Journal</a:t>
            </a:r>
            <a:r>
              <a:rPr lang="en-US" altLang="zh-CN" sz="1400" dirty="0">
                <a:cs typeface="+mn-ea"/>
                <a:sym typeface="+mn-lt"/>
              </a:rPr>
              <a:t>, </a:t>
            </a:r>
            <a:r>
              <a:rPr lang="en-US" altLang="zh-CN" sz="1400" dirty="0" err="1">
                <a:cs typeface="+mn-ea"/>
                <a:sym typeface="+mn-lt"/>
              </a:rPr>
              <a:t>doi</a:t>
            </a:r>
            <a:r>
              <a:rPr lang="en-US" altLang="zh-CN" sz="1400" dirty="0">
                <a:cs typeface="+mn-ea"/>
                <a:sym typeface="+mn-lt"/>
              </a:rPr>
              <a:t>: </a:t>
            </a:r>
            <a:r>
              <a:rPr lang="en-US" altLang="zh-CN" sz="1400" dirty="0">
                <a:cs typeface="+mn-ea"/>
                <a:sym typeface="+mn-lt"/>
                <a:hlinkClick r:id="rId4"/>
              </a:rPr>
              <a:t>https://doi.org/10.1097/CM9.0000000000000871</a:t>
            </a:r>
            <a:r>
              <a:rPr lang="en-US" altLang="zh-CN" sz="1400" dirty="0">
                <a:cs typeface="+mn-ea"/>
                <a:sym typeface="+mn-lt"/>
              </a:rPr>
              <a:t>  (</a:t>
            </a:r>
            <a:r>
              <a:rPr lang="en-US" altLang="zh-CN" sz="1400" b="1" dirty="0">
                <a:cs typeface="+mn-ea"/>
                <a:sym typeface="+mn-lt"/>
              </a:rPr>
              <a:t>2020</a:t>
            </a:r>
            <a:r>
              <a:rPr lang="en-US" altLang="zh-CN" sz="1400" dirty="0">
                <a:cs typeface="+mn-ea"/>
                <a:sym typeface="+mn-lt"/>
              </a:rPr>
              <a:t>).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A0F1E9-3C1F-42C8-B200-A021EF2CCA0D}"/>
              </a:ext>
            </a:extLst>
          </p:cNvPr>
          <p:cNvSpPr/>
          <p:nvPr/>
        </p:nvSpPr>
        <p:spPr>
          <a:xfrm>
            <a:off x="6951406" y="1361270"/>
            <a:ext cx="46690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UcPeriod"/>
            </a:pPr>
            <a:r>
              <a:rPr lang="en-US" altLang="zh-CN" sz="2000" dirty="0">
                <a:cs typeface="+mn-ea"/>
                <a:sym typeface="+mn-lt"/>
              </a:rPr>
              <a:t>Microbiome</a:t>
            </a:r>
            <a:r>
              <a:rPr lang="zh-CN" altLang="en-US" sz="2000" dirty="0">
                <a:cs typeface="+mn-ea"/>
                <a:sym typeface="+mn-lt"/>
              </a:rPr>
              <a:t>微生物组，不仅包含微生物，同时包括其周围的环境物质和条件。</a:t>
            </a:r>
            <a:r>
              <a:rPr lang="en-US" altLang="zh-CN" sz="2000" dirty="0">
                <a:cs typeface="+mn-ea"/>
                <a:sym typeface="+mn-lt"/>
              </a:rPr>
              <a:t>Microbiota</a:t>
            </a:r>
            <a:r>
              <a:rPr lang="zh-CN" altLang="en-US" sz="2000" dirty="0">
                <a:cs typeface="+mn-ea"/>
                <a:sym typeface="+mn-lt"/>
              </a:rPr>
              <a:t>微生物群仅只微生物。</a:t>
            </a:r>
            <a:endParaRPr lang="en-US" altLang="zh-CN" sz="2000" dirty="0">
              <a:cs typeface="+mn-ea"/>
              <a:sym typeface="+mn-lt"/>
            </a:endParaRPr>
          </a:p>
          <a:p>
            <a:pPr marL="228600" indent="-228600">
              <a:buAutoNum type="alphaUcPeriod"/>
            </a:pPr>
            <a:r>
              <a:rPr lang="zh-CN" altLang="en-US" sz="2000" dirty="0">
                <a:cs typeface="+mn-ea"/>
                <a:sym typeface="+mn-lt"/>
              </a:rPr>
              <a:t>宏基因组指全部基因组，而</a:t>
            </a:r>
            <a:r>
              <a:rPr lang="en-US" altLang="zh-CN" sz="2000" dirty="0">
                <a:cs typeface="+mn-ea"/>
                <a:sym typeface="+mn-lt"/>
              </a:rPr>
              <a:t>16S rDNA</a:t>
            </a:r>
            <a:r>
              <a:rPr lang="zh-CN" altLang="en-US" sz="2000" dirty="0">
                <a:cs typeface="+mn-ea"/>
                <a:sym typeface="+mn-lt"/>
              </a:rPr>
              <a:t>扩增子测序仅指测序基因组中的单个标记基因。</a:t>
            </a:r>
            <a:endParaRPr lang="en-US" altLang="zh-CN" sz="2000" dirty="0">
              <a:cs typeface="+mn-ea"/>
              <a:sym typeface="+mn-lt"/>
            </a:endParaRPr>
          </a:p>
          <a:p>
            <a:pPr marL="228600" indent="-228600">
              <a:buAutoNum type="alphaUcPeriod"/>
            </a:pPr>
            <a:r>
              <a:rPr lang="en-US" altLang="zh-CN" sz="2000" dirty="0">
                <a:cs typeface="+mn-ea"/>
                <a:sym typeface="+mn-lt"/>
              </a:rPr>
              <a:t>Alpha</a:t>
            </a:r>
            <a:r>
              <a:rPr lang="zh-CN" altLang="en-US" sz="2000" dirty="0">
                <a:cs typeface="+mn-ea"/>
                <a:sym typeface="+mn-lt"/>
              </a:rPr>
              <a:t>多样性是指样本内的物种多样性，而</a:t>
            </a:r>
            <a:r>
              <a:rPr lang="en-US" altLang="zh-CN" sz="2000" dirty="0">
                <a:cs typeface="+mn-ea"/>
                <a:sym typeface="+mn-lt"/>
              </a:rPr>
              <a:t>Beta</a:t>
            </a:r>
            <a:r>
              <a:rPr lang="zh-CN" altLang="en-US" sz="2000" dirty="0">
                <a:cs typeface="+mn-ea"/>
                <a:sym typeface="+mn-lt"/>
              </a:rPr>
              <a:t>多样性是比较样本间的整体差异。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035D32-FA1F-45F4-8158-C4CFF546CA70}"/>
              </a:ext>
            </a:extLst>
          </p:cNvPr>
          <p:cNvSpPr/>
          <p:nvPr/>
        </p:nvSpPr>
        <p:spPr>
          <a:xfrm>
            <a:off x="3069340" y="6223092"/>
            <a:ext cx="6483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5"/>
              </a:rPr>
              <a:t>CMJ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5"/>
              </a:rPr>
              <a:t>：人类微生物组研究设计、样本采集和生物信息分析指南</a:t>
            </a:r>
            <a:endParaRPr lang="en-US" altLang="zh-CN" dirty="0">
              <a:solidFill>
                <a:srgbClr val="0366D6"/>
              </a:solidFill>
              <a:latin typeface="-apple-system"/>
            </a:endParaRPr>
          </a:p>
          <a:p>
            <a:r>
              <a:rPr lang="en-US" altLang="zh-CN" b="0" i="0" u="sng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Microbiome: 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微生物组的定义重新审视</a:t>
            </a:r>
            <a:r>
              <a:rPr lang="en-US" altLang="zh-CN" b="0" i="0" u="sng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: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旧概念和新挑战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9548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微生物组研究方法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17</a:t>
            </a:fld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74" name="表格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96039"/>
              </p:ext>
            </p:extLst>
          </p:nvPr>
        </p:nvGraphicFramePr>
        <p:xfrm>
          <a:off x="6130054" y="1465160"/>
          <a:ext cx="5823194" cy="498498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93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456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高通量，高成本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无法分离难培养的物种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456"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研究物种多样性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PCR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有偏好性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只能研究分类信息和丰度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456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研究物种多样性和功能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发现新基因或基因组草图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无法得到基因表达信息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信息分析复杂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样本中含量低，捕获测序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同时研究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DNA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和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RNA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病毒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实验成本高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信息分析复杂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456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研究基因表达信息，寻找样本间表达差异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提取和纯化复杂，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获得蛋白表达谱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比较不同环境样本的蛋白差异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总蛋白提取困难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获得代谢图谱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比较不同环境样本的代谢物差异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难区分宿主和微生物的代谢物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218098" y="1660821"/>
            <a:ext cx="5878714" cy="4924692"/>
            <a:chOff x="218098" y="1582856"/>
            <a:chExt cx="5878714" cy="4924692"/>
          </a:xfrm>
        </p:grpSpPr>
        <p:grpSp>
          <p:nvGrpSpPr>
            <p:cNvPr id="41" name="组合 40"/>
            <p:cNvGrpSpPr/>
            <p:nvPr/>
          </p:nvGrpSpPr>
          <p:grpSpPr>
            <a:xfrm>
              <a:off x="218098" y="1785243"/>
              <a:ext cx="5403956" cy="4430181"/>
              <a:chOff x="1115616" y="1182061"/>
              <a:chExt cx="4595319" cy="4574704"/>
            </a:xfrm>
          </p:grpSpPr>
          <p:sp>
            <p:nvSpPr>
              <p:cNvPr id="49" name="TextBox 43"/>
              <p:cNvSpPr txBox="1"/>
              <p:nvPr/>
            </p:nvSpPr>
            <p:spPr>
              <a:xfrm>
                <a:off x="3180306" y="3856399"/>
                <a:ext cx="2260123" cy="381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err="1">
                    <a:cs typeface="+mn-ea"/>
                    <a:sym typeface="+mn-lt"/>
                  </a:rPr>
                  <a:t>Metatranscriptome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1115616" y="1182061"/>
                <a:ext cx="4595319" cy="4574704"/>
                <a:chOff x="1115616" y="1182061"/>
                <a:chExt cx="4595319" cy="4574704"/>
              </a:xfrm>
            </p:grpSpPr>
            <p:sp>
              <p:nvSpPr>
                <p:cNvPr id="51" name="TextBox 40"/>
                <p:cNvSpPr txBox="1"/>
                <p:nvPr/>
              </p:nvSpPr>
              <p:spPr>
                <a:xfrm>
                  <a:off x="3180302" y="2461585"/>
                  <a:ext cx="2530633" cy="381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cs typeface="+mn-ea"/>
                      <a:sym typeface="+mn-lt"/>
                    </a:rPr>
                    <a:t>Metagenome</a:t>
                  </a:r>
                  <a:endParaRPr lang="zh-CN" altLang="en-US" b="1"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52" name="组合 51"/>
                <p:cNvGrpSpPr/>
                <p:nvPr/>
              </p:nvGrpSpPr>
              <p:grpSpPr>
                <a:xfrm>
                  <a:off x="1115616" y="1182061"/>
                  <a:ext cx="3977733" cy="4574704"/>
                  <a:chOff x="1115616" y="1182061"/>
                  <a:chExt cx="3977733" cy="4574704"/>
                </a:xfrm>
              </p:grpSpPr>
              <p:sp>
                <p:nvSpPr>
                  <p:cNvPr id="53" name="TextBox 21"/>
                  <p:cNvSpPr txBox="1"/>
                  <p:nvPr/>
                </p:nvSpPr>
                <p:spPr>
                  <a:xfrm>
                    <a:off x="1115616" y="1182061"/>
                    <a:ext cx="158417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Microbiome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54" name="直接箭头连接符 53"/>
                  <p:cNvCxnSpPr/>
                  <p:nvPr/>
                </p:nvCxnSpPr>
                <p:spPr bwMode="auto">
                  <a:xfrm>
                    <a:off x="1691919" y="1592044"/>
                    <a:ext cx="0" cy="90085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55" name="TextBox 24"/>
                  <p:cNvSpPr txBox="1"/>
                  <p:nvPr/>
                </p:nvSpPr>
                <p:spPr>
                  <a:xfrm>
                    <a:off x="1377773" y="2550187"/>
                    <a:ext cx="83292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DNA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56" name="直接箭头连接符 55"/>
                  <p:cNvCxnSpPr/>
                  <p:nvPr/>
                </p:nvCxnSpPr>
                <p:spPr bwMode="auto">
                  <a:xfrm>
                    <a:off x="1691919" y="2969750"/>
                    <a:ext cx="0" cy="57606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57" name="直接箭头连接符 56"/>
                  <p:cNvCxnSpPr/>
                  <p:nvPr/>
                </p:nvCxnSpPr>
                <p:spPr bwMode="auto">
                  <a:xfrm>
                    <a:off x="1691919" y="4158372"/>
                    <a:ext cx="0" cy="39139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58" name="直接箭头连接符 57"/>
                  <p:cNvCxnSpPr/>
                  <p:nvPr/>
                </p:nvCxnSpPr>
                <p:spPr bwMode="auto">
                  <a:xfrm>
                    <a:off x="1691919" y="4893447"/>
                    <a:ext cx="0" cy="41819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59" name="TextBox 28"/>
                  <p:cNvSpPr txBox="1"/>
                  <p:nvPr/>
                </p:nvSpPr>
                <p:spPr>
                  <a:xfrm>
                    <a:off x="1291015" y="3774688"/>
                    <a:ext cx="888053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mRNAs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" name="TextBox 29"/>
                  <p:cNvSpPr txBox="1"/>
                  <p:nvPr/>
                </p:nvSpPr>
                <p:spPr>
                  <a:xfrm>
                    <a:off x="1257903" y="4518411"/>
                    <a:ext cx="115260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Proteins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" name="TextBox 30"/>
                  <p:cNvSpPr txBox="1"/>
                  <p:nvPr/>
                </p:nvSpPr>
                <p:spPr>
                  <a:xfrm>
                    <a:off x="1126850" y="5375385"/>
                    <a:ext cx="1583490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Metabolites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2" name="直接箭头连接符 61"/>
                  <p:cNvCxnSpPr/>
                  <p:nvPr/>
                </p:nvCxnSpPr>
                <p:spPr bwMode="auto">
                  <a:xfrm>
                    <a:off x="2442245" y="1407378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63" name="TextBox 33"/>
                  <p:cNvSpPr txBox="1"/>
                  <p:nvPr/>
                </p:nvSpPr>
                <p:spPr>
                  <a:xfrm>
                    <a:off x="3180300" y="1222712"/>
                    <a:ext cx="158417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err="1">
                        <a:cs typeface="+mn-ea"/>
                        <a:sym typeface="+mn-lt"/>
                      </a:rPr>
                      <a:t>Culturome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4" name="直接箭头连接符 63"/>
                  <p:cNvCxnSpPr/>
                  <p:nvPr/>
                </p:nvCxnSpPr>
                <p:spPr bwMode="auto">
                  <a:xfrm flipV="1">
                    <a:off x="2339066" y="2100500"/>
                    <a:ext cx="668014" cy="40078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5" name="直接箭头连接符 64"/>
                  <p:cNvCxnSpPr/>
                  <p:nvPr/>
                </p:nvCxnSpPr>
                <p:spPr bwMode="auto">
                  <a:xfrm>
                    <a:off x="2339066" y="2636912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6" name="直接箭头连接符 65"/>
                  <p:cNvCxnSpPr/>
                  <p:nvPr/>
                </p:nvCxnSpPr>
                <p:spPr bwMode="auto">
                  <a:xfrm>
                    <a:off x="2327837" y="2780929"/>
                    <a:ext cx="679244" cy="469793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67" name="TextBox 39"/>
                  <p:cNvSpPr txBox="1"/>
                  <p:nvPr/>
                </p:nvSpPr>
                <p:spPr>
                  <a:xfrm>
                    <a:off x="3180300" y="1733153"/>
                    <a:ext cx="1801436" cy="6674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Amplicon</a:t>
                    </a:r>
                  </a:p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(16S/18S/ITS)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8" name="TextBox 41"/>
                  <p:cNvSpPr txBox="1"/>
                  <p:nvPr/>
                </p:nvSpPr>
                <p:spPr>
                  <a:xfrm>
                    <a:off x="3180303" y="3118943"/>
                    <a:ext cx="1721142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err="1">
                        <a:cs typeface="+mn-ea"/>
                        <a:sym typeface="+mn-lt"/>
                      </a:rPr>
                      <a:t>Virome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9" name="直接箭头连接符 68"/>
                  <p:cNvCxnSpPr/>
                  <p:nvPr/>
                </p:nvCxnSpPr>
                <p:spPr bwMode="auto">
                  <a:xfrm>
                    <a:off x="2359484" y="3973705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0" name="直接箭头连接符 69"/>
                  <p:cNvCxnSpPr/>
                  <p:nvPr/>
                </p:nvCxnSpPr>
                <p:spPr bwMode="auto">
                  <a:xfrm>
                    <a:off x="2405256" y="4729806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1" name="直接箭头连接符 70"/>
                  <p:cNvCxnSpPr/>
                  <p:nvPr/>
                </p:nvCxnSpPr>
                <p:spPr bwMode="auto">
                  <a:xfrm>
                    <a:off x="2410508" y="5560051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72" name="TextBox 46"/>
                  <p:cNvSpPr txBox="1"/>
                  <p:nvPr/>
                </p:nvSpPr>
                <p:spPr>
                  <a:xfrm>
                    <a:off x="3180303" y="4513782"/>
                    <a:ext cx="191304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Metaproteome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3" name="TextBox 47"/>
                  <p:cNvSpPr txBox="1"/>
                  <p:nvPr/>
                </p:nvSpPr>
                <p:spPr>
                  <a:xfrm>
                    <a:off x="3175796" y="5365366"/>
                    <a:ext cx="191304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err="1">
                        <a:cs typeface="+mn-ea"/>
                        <a:sym typeface="+mn-lt"/>
                      </a:rPr>
                      <a:t>Metabonome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cxnSp>
          <p:nvCxnSpPr>
            <p:cNvPr id="75" name="直接箭头连接符 74"/>
            <p:cNvCxnSpPr/>
            <p:nvPr/>
          </p:nvCxnSpPr>
          <p:spPr bwMode="auto">
            <a:xfrm flipV="1">
              <a:off x="1666538" y="4028772"/>
              <a:ext cx="785565" cy="38812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77" name="Picture 3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507" y="1586117"/>
              <a:ext cx="824619" cy="612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150" y="1582856"/>
              <a:ext cx="881771" cy="619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751" y="2173275"/>
              <a:ext cx="692987" cy="69298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46"/>
            <a:stretch/>
          </p:blipFill>
          <p:spPr>
            <a:xfrm>
              <a:off x="4731477" y="2912400"/>
              <a:ext cx="1144939" cy="68722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253" y="4862046"/>
              <a:ext cx="1104152" cy="70437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0" b="7810"/>
            <a:stretch/>
          </p:blipFill>
          <p:spPr>
            <a:xfrm>
              <a:off x="4670119" y="5653737"/>
              <a:ext cx="1426693" cy="85381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055" y="4245142"/>
              <a:ext cx="982227" cy="54568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59"/>
            <a:stretch/>
          </p:blipFill>
          <p:spPr>
            <a:xfrm>
              <a:off x="5022754" y="3656055"/>
              <a:ext cx="875244" cy="589087"/>
            </a:xfrm>
            <a:prstGeom prst="rect">
              <a:avLst/>
            </a:prstGeom>
          </p:spPr>
        </p:pic>
      </p:grpSp>
      <p:sp>
        <p:nvSpPr>
          <p:cNvPr id="8" name="圆角矩形 7"/>
          <p:cNvSpPr/>
          <p:nvPr/>
        </p:nvSpPr>
        <p:spPr bwMode="auto">
          <a:xfrm>
            <a:off x="2596541" y="2361936"/>
            <a:ext cx="2396694" cy="2453610"/>
          </a:xfrm>
          <a:prstGeom prst="roundRect">
            <a:avLst/>
          </a:prstGeom>
          <a:noFill/>
          <a:ln w="254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CD04D7B-66FF-4786-81B7-138C983E75BB}"/>
              </a:ext>
            </a:extLst>
          </p:cNvPr>
          <p:cNvSpPr/>
          <p:nvPr/>
        </p:nvSpPr>
        <p:spPr>
          <a:xfrm>
            <a:off x="3538120" y="6477626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11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11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957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A534830-9DDB-4A7E-A2CD-6F999FCD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4CA4DA3-8824-42E2-B326-ACE2B65F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宏组学概述</a:t>
            </a:r>
            <a:endParaRPr lang="zh-CN" altLang="en-US" dirty="0"/>
          </a:p>
        </p:txBody>
      </p:sp>
      <p:graphicFrame>
        <p:nvGraphicFramePr>
          <p:cNvPr id="6" name="Diagram 2">
            <a:extLst>
              <a:ext uri="{FF2B5EF4-FFF2-40B4-BE49-F238E27FC236}">
                <a16:creationId xmlns:a16="http://schemas.microsoft.com/office/drawing/2014/main" id="{BBC2235A-451C-4380-8487-F769C9E77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329513"/>
              </p:ext>
            </p:extLst>
          </p:nvPr>
        </p:nvGraphicFramePr>
        <p:xfrm>
          <a:off x="838200" y="1951038"/>
          <a:ext cx="10515600" cy="422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9DB80BC-FB59-460A-8E5F-E69503ABE20A}"/>
              </a:ext>
            </a:extLst>
          </p:cNvPr>
          <p:cNvSpPr/>
          <p:nvPr/>
        </p:nvSpPr>
        <p:spPr>
          <a:xfrm>
            <a:off x="3845954" y="6355996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7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7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8329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B0E8433-4211-4041-B546-412C87B5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378949E-FA9B-4ABC-98FC-5E24596C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数据分析的基本思想</a:t>
            </a:r>
            <a:r>
              <a:rPr lang="en-US" altLang="zh-CN" dirty="0"/>
              <a:t>——</a:t>
            </a:r>
            <a:r>
              <a:rPr lang="zh-CN" altLang="en-US" dirty="0"/>
              <a:t>三步走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89B23DF-2BA1-4CAC-A9FF-3258C4014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1576800"/>
              </p:ext>
            </p:extLst>
          </p:nvPr>
        </p:nvGraphicFramePr>
        <p:xfrm>
          <a:off x="838200" y="1825625"/>
          <a:ext cx="10515600" cy="1594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08D2C0-4B68-479B-9C5B-0F413BFDBF4C}"/>
              </a:ext>
            </a:extLst>
          </p:cNvPr>
          <p:cNvSpPr txBox="1"/>
          <p:nvPr/>
        </p:nvSpPr>
        <p:spPr>
          <a:xfrm>
            <a:off x="1174845" y="5605503"/>
            <a:ext cx="200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序列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~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9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939E60-6603-4A74-B6E2-54DFA97A20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69" y="3605224"/>
            <a:ext cx="2506932" cy="1832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E51512-4397-4FE2-8E8F-3E5B650269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7143" y="3738470"/>
            <a:ext cx="2369775" cy="16458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B21D53-84E6-43C5-AE71-D79D127DF66E}"/>
              </a:ext>
            </a:extLst>
          </p:cNvPr>
          <p:cNvSpPr txBox="1"/>
          <p:nvPr/>
        </p:nvSpPr>
        <p:spPr>
          <a:xfrm>
            <a:off x="3599093" y="5605503"/>
            <a:ext cx="236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特征表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1~3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X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3~5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F75ED1-7615-49C2-8736-31B5EA90767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8910"/>
          <a:stretch/>
        </p:blipFill>
        <p:spPr>
          <a:xfrm>
            <a:off x="6460836" y="3675134"/>
            <a:ext cx="2131995" cy="17563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632FAE-93A8-409D-95C6-A160D9B2A719}"/>
              </a:ext>
            </a:extLst>
          </p:cNvPr>
          <p:cNvSpPr txBox="1"/>
          <p:nvPr/>
        </p:nvSpPr>
        <p:spPr>
          <a:xfrm>
            <a:off x="6386200" y="5605503"/>
            <a:ext cx="236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统计表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1~N X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1~3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B06DB3-BD15-4F2D-9362-6F5F7C9DA3BA}"/>
              </a:ext>
            </a:extLst>
          </p:cNvPr>
          <p:cNvSpPr txBox="1"/>
          <p:nvPr/>
        </p:nvSpPr>
        <p:spPr>
          <a:xfrm>
            <a:off x="8884714" y="5605503"/>
            <a:ext cx="265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1~3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个点和统计信息</a:t>
            </a:r>
          </a:p>
        </p:txBody>
      </p:sp>
      <p:pic>
        <p:nvPicPr>
          <p:cNvPr id="13" name="Picture 19">
            <a:extLst>
              <a:ext uri="{FF2B5EF4-FFF2-40B4-BE49-F238E27FC236}">
                <a16:creationId xmlns:a16="http://schemas.microsoft.com/office/drawing/2014/main" id="{70E78A09-A56C-4871-86FC-7F909DE5C2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1823" y="3688661"/>
            <a:ext cx="987077" cy="840718"/>
          </a:xfrm>
          <a:prstGeom prst="rect">
            <a:avLst/>
          </a:prstGeom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EAE81D5C-9B95-47EB-9CCF-35FFF37FD0C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1667"/>
          <a:stretch/>
        </p:blipFill>
        <p:spPr>
          <a:xfrm>
            <a:off x="10213367" y="3686593"/>
            <a:ext cx="927375" cy="799995"/>
          </a:xfrm>
          <a:prstGeom prst="rect">
            <a:avLst/>
          </a:prstGeom>
        </p:spPr>
      </p:pic>
      <p:pic>
        <p:nvPicPr>
          <p:cNvPr id="15" name="Picture 21" descr="b12.png">
            <a:extLst>
              <a:ext uri="{FF2B5EF4-FFF2-40B4-BE49-F238E27FC236}">
                <a16:creationId xmlns:a16="http://schemas.microsoft.com/office/drawing/2014/main" id="{F7D4E46D-6D44-4979-A2F5-421D9D14E6B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661" y="4463197"/>
            <a:ext cx="988947" cy="988947"/>
          </a:xfrm>
          <a:prstGeom prst="rect">
            <a:avLst/>
          </a:prstGeom>
        </p:spPr>
      </p:pic>
      <p:pic>
        <p:nvPicPr>
          <p:cNvPr id="16" name="Picture 22" descr="family_top10.png">
            <a:extLst>
              <a:ext uri="{FF2B5EF4-FFF2-40B4-BE49-F238E27FC236}">
                <a16:creationId xmlns:a16="http://schemas.microsoft.com/office/drawing/2014/main" id="{0036EF8D-FB32-461C-95EC-A939271E934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446" y="4521511"/>
            <a:ext cx="887120" cy="96543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9D337B-BD03-4100-BA77-847C889E4217}"/>
              </a:ext>
            </a:extLst>
          </p:cNvPr>
          <p:cNvSpPr txBox="1"/>
          <p:nvPr/>
        </p:nvSpPr>
        <p:spPr>
          <a:xfrm>
            <a:off x="2910875" y="1750177"/>
            <a:ext cx="85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降维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EF947-9CA8-4B2F-9419-D7699B85E0BF}"/>
              </a:ext>
            </a:extLst>
          </p:cNvPr>
          <p:cNvSpPr txBox="1"/>
          <p:nvPr/>
        </p:nvSpPr>
        <p:spPr>
          <a:xfrm>
            <a:off x="5735639" y="1750177"/>
            <a:ext cx="85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降维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8C9E2E6-E8C3-4BBB-8341-5DFA2ED27CA5}"/>
              </a:ext>
            </a:extLst>
          </p:cNvPr>
          <p:cNvSpPr txBox="1"/>
          <p:nvPr/>
        </p:nvSpPr>
        <p:spPr>
          <a:xfrm>
            <a:off x="8457854" y="1750177"/>
            <a:ext cx="11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可视化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3EED82-C38E-40C8-8822-C6B9BBD1ED31}"/>
              </a:ext>
            </a:extLst>
          </p:cNvPr>
          <p:cNvSpPr txBox="1"/>
          <p:nvPr/>
        </p:nvSpPr>
        <p:spPr>
          <a:xfrm>
            <a:off x="2862018" y="3131490"/>
            <a:ext cx="79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Shell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E66326-BD20-4886-AFE9-C24C72505098}"/>
              </a:ext>
            </a:extLst>
          </p:cNvPr>
          <p:cNvSpPr txBox="1"/>
          <p:nvPr/>
        </p:nvSpPr>
        <p:spPr>
          <a:xfrm>
            <a:off x="5598979" y="3131490"/>
            <a:ext cx="9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Shell/R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FFA6B8-CC5F-4281-BC9A-31F3C726B2B3}"/>
              </a:ext>
            </a:extLst>
          </p:cNvPr>
          <p:cNvSpPr txBox="1"/>
          <p:nvPr/>
        </p:nvSpPr>
        <p:spPr>
          <a:xfrm>
            <a:off x="8484322" y="3131490"/>
            <a:ext cx="83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R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331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2004-2008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东北农业大学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学士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2008-2011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东北农业大学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硕士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作物遗传育种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2011-2014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博士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生物信息学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2014-2016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博士后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遗传学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2016-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工程师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微生物组分析</a:t>
            </a: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个人简介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62" y="4614781"/>
            <a:ext cx="1872208" cy="1777172"/>
          </a:xfrm>
          <a:prstGeom prst="rect">
            <a:avLst/>
          </a:prstGeom>
        </p:spPr>
      </p:pic>
      <p:pic>
        <p:nvPicPr>
          <p:cNvPr id="6" name="图片 5" descr="所徽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11" y="4614781"/>
            <a:ext cx="1777172" cy="17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2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96C2A-6EF4-42A8-856A-96C39298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扩增子和宏基因组分析流程</a:t>
            </a:r>
          </a:p>
        </p:txBody>
      </p:sp>
      <p:pic>
        <p:nvPicPr>
          <p:cNvPr id="53" name="内容占位符 52">
            <a:extLst>
              <a:ext uri="{FF2B5EF4-FFF2-40B4-BE49-F238E27FC236}">
                <a16:creationId xmlns:a16="http://schemas.microsoft.com/office/drawing/2014/main" id="{8000AB25-C222-498D-BFE7-10D253B4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200" y="1507687"/>
            <a:ext cx="9732473" cy="4772229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879E7A-7689-42C1-8008-FBB1025C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20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85C791-6A66-471C-BEB3-02EA840CC488}"/>
              </a:ext>
            </a:extLst>
          </p:cNvPr>
          <p:cNvSpPr/>
          <p:nvPr/>
        </p:nvSpPr>
        <p:spPr>
          <a:xfrm>
            <a:off x="3502085" y="6312452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3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3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35023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879E7A-7689-42C1-8008-FBB1025C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21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0592041-8E8E-41ED-906D-E112820827AE}"/>
              </a:ext>
            </a:extLst>
          </p:cNvPr>
          <p:cNvSpPr/>
          <p:nvPr/>
        </p:nvSpPr>
        <p:spPr>
          <a:xfrm>
            <a:off x="2427949" y="6316962"/>
            <a:ext cx="9041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3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24F3C6-459B-4F34-8326-4D85E1C4F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42" y="46013"/>
            <a:ext cx="7359264" cy="6319219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AA272A-1FD5-479E-894B-28D46A531A73}"/>
              </a:ext>
            </a:extLst>
          </p:cNvPr>
          <p:cNvSpPr txBox="1"/>
          <p:nvPr/>
        </p:nvSpPr>
        <p:spPr>
          <a:xfrm>
            <a:off x="351694" y="2736502"/>
            <a:ext cx="3185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基于特征表的常见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统计分析方法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可视化样式</a:t>
            </a:r>
          </a:p>
        </p:txBody>
      </p:sp>
    </p:spTree>
    <p:extLst>
      <p:ext uri="{BB962C8B-B14F-4D97-AF65-F5344CB8AC3E}">
        <p14:creationId xmlns:p14="http://schemas.microsoft.com/office/powerpoint/2010/main" val="1892738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微生物组分析概述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扩增子分析流程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宏基因组分析流程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数据可视化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CNS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文章套路总结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1320681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扩增子分析类似人口普查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23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627" y="1384300"/>
            <a:ext cx="7622443" cy="4954588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169452" y="1657981"/>
            <a:ext cx="3773885" cy="4629187"/>
          </a:xfrm>
          <a:prstGeom prst="rect">
            <a:avLst/>
          </a:prstGeom>
        </p:spPr>
        <p:txBody>
          <a:bodyPr lIns="91420" tIns="45718" rIns="91420" bIns="4571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小区：实验组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家户：样品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男生：样品中的细菌</a:t>
            </a:r>
            <a:endParaRPr lang="en-US" altLang="zh-CN" sz="2000" b="1" dirty="0">
              <a:cs typeface="+mn-ea"/>
              <a:sym typeface="+mn-lt"/>
            </a:endParaRPr>
          </a:p>
          <a:p>
            <a:pPr marL="457083" lvl="1" indent="0">
              <a:lnSpc>
                <a:spcPct val="150000"/>
              </a:lnSpc>
              <a:buNone/>
            </a:pPr>
            <a:r>
              <a:rPr lang="en-US" altLang="zh-CN" sz="1600" b="1" dirty="0" err="1">
                <a:cs typeface="+mn-ea"/>
                <a:sym typeface="+mn-lt"/>
              </a:rPr>
              <a:t>BacA</a:t>
            </a:r>
            <a:r>
              <a:rPr lang="zh-CN" altLang="en-US" sz="1600" b="1" dirty="0">
                <a:cs typeface="+mn-ea"/>
                <a:sym typeface="+mn-lt"/>
              </a:rPr>
              <a:t>：北京人</a:t>
            </a:r>
            <a:endParaRPr lang="en-US" altLang="zh-CN" sz="1600" b="1" dirty="0">
              <a:cs typeface="+mn-ea"/>
              <a:sym typeface="+mn-lt"/>
            </a:endParaRPr>
          </a:p>
          <a:p>
            <a:pPr marL="457083" lvl="1" indent="0">
              <a:lnSpc>
                <a:spcPct val="150000"/>
              </a:lnSpc>
              <a:buNone/>
            </a:pPr>
            <a:r>
              <a:rPr lang="en-US" altLang="zh-CN" sz="1600" b="1" dirty="0" err="1">
                <a:cs typeface="+mn-ea"/>
                <a:sym typeface="+mn-lt"/>
              </a:rPr>
              <a:t>BacB</a:t>
            </a:r>
            <a:r>
              <a:rPr lang="zh-CN" altLang="en-US" sz="1600" b="1" dirty="0">
                <a:cs typeface="+mn-ea"/>
                <a:sym typeface="+mn-lt"/>
              </a:rPr>
              <a:t>：山东人</a:t>
            </a:r>
            <a:endParaRPr lang="en-US" altLang="zh-CN" sz="1600" b="1" dirty="0">
              <a:cs typeface="+mn-ea"/>
              <a:sym typeface="+mn-lt"/>
            </a:endParaRPr>
          </a:p>
          <a:p>
            <a:pPr marL="457083" lvl="1" indent="0">
              <a:lnSpc>
                <a:spcPct val="150000"/>
              </a:lnSpc>
              <a:buNone/>
            </a:pPr>
            <a:r>
              <a:rPr lang="en-US" altLang="zh-CN" sz="1600" b="1" dirty="0" err="1">
                <a:cs typeface="+mn-ea"/>
                <a:sym typeface="+mn-lt"/>
              </a:rPr>
              <a:t>BacB</a:t>
            </a:r>
            <a:r>
              <a:rPr lang="zh-CN" altLang="en-US" sz="1600" b="1" dirty="0">
                <a:cs typeface="+mn-ea"/>
                <a:sym typeface="+mn-lt"/>
              </a:rPr>
              <a:t>：山东人</a:t>
            </a:r>
            <a:endParaRPr lang="en-US" altLang="zh-CN" sz="1600" b="1" dirty="0">
              <a:cs typeface="+mn-ea"/>
              <a:sym typeface="+mn-lt"/>
            </a:endParaRPr>
          </a:p>
          <a:p>
            <a:pPr marL="457083" lvl="1" indent="0">
              <a:lnSpc>
                <a:spcPct val="150000"/>
              </a:lnSpc>
              <a:buNone/>
            </a:pPr>
            <a:r>
              <a:rPr lang="en-US" altLang="zh-CN" sz="1600" b="1" dirty="0" err="1">
                <a:cs typeface="+mn-ea"/>
                <a:sym typeface="+mn-lt"/>
              </a:rPr>
              <a:t>BacC</a:t>
            </a:r>
            <a:r>
              <a:rPr lang="zh-CN" altLang="en-US" sz="1600" b="1" dirty="0">
                <a:cs typeface="+mn-ea"/>
                <a:sym typeface="+mn-lt"/>
              </a:rPr>
              <a:t>：东北人</a:t>
            </a:r>
            <a:endParaRPr lang="en-US" altLang="zh-CN" sz="1600" b="1" dirty="0">
              <a:cs typeface="+mn-ea"/>
              <a:sym typeface="+mn-lt"/>
            </a:endParaRPr>
          </a:p>
          <a:p>
            <a:pPr marL="457083" lvl="1" indent="0">
              <a:lnSpc>
                <a:spcPct val="150000"/>
              </a:lnSpc>
              <a:buNone/>
            </a:pPr>
            <a:r>
              <a:rPr lang="zh-CN" altLang="en-US" sz="1600" b="1" dirty="0">
                <a:cs typeface="+mn-ea"/>
                <a:sym typeface="+mn-lt"/>
              </a:rPr>
              <a:t>“省份”这一规则进行分类</a:t>
            </a:r>
            <a:endParaRPr lang="en-US" altLang="zh-CN" sz="16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女生：样品中的真菌</a:t>
            </a:r>
            <a:endParaRPr lang="en-US" altLang="zh-CN" sz="2000" b="1" dirty="0"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665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扩增子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标记基因，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Marker genes)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24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" name="Diagram 2"/>
          <p:cNvGraphicFramePr>
            <a:graphicFrameLocks noGrp="1"/>
          </p:cNvGraphicFramePr>
          <p:nvPr>
            <p:ph idx="1"/>
          </p:nvPr>
        </p:nvGraphicFramePr>
        <p:xfrm>
          <a:off x="354013" y="1384300"/>
          <a:ext cx="11476037" cy="495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D1EE3CE2-253C-4C5C-83C1-A94987D07C48}"/>
              </a:ext>
            </a:extLst>
          </p:cNvPr>
          <p:cNvSpPr/>
          <p:nvPr/>
        </p:nvSpPr>
        <p:spPr>
          <a:xfrm>
            <a:off x="3014303" y="6312452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7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7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FCF065-1218-4857-911F-A6FFE1B0D2FE}"/>
              </a:ext>
            </a:extLst>
          </p:cNvPr>
          <p:cNvSpPr/>
          <p:nvPr/>
        </p:nvSpPr>
        <p:spPr>
          <a:xfrm>
            <a:off x="248168" y="5393999"/>
            <a:ext cx="784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8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</a:t>
            </a:r>
          </a:p>
        </p:txBody>
      </p:sp>
    </p:spTree>
    <p:extLst>
      <p:ext uri="{BB962C8B-B14F-4D97-AF65-F5344CB8AC3E}">
        <p14:creationId xmlns:p14="http://schemas.microsoft.com/office/powerpoint/2010/main" val="1821308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扩增子实验和分析流程</a:t>
            </a:r>
          </a:p>
        </p:txBody>
      </p:sp>
      <p:sp>
        <p:nvSpPr>
          <p:cNvPr id="59" name="标题 1"/>
          <p:cNvSpPr txBox="1">
            <a:spLocks/>
          </p:cNvSpPr>
          <p:nvPr/>
        </p:nvSpPr>
        <p:spPr>
          <a:xfrm>
            <a:off x="800324" y="308244"/>
            <a:ext cx="10515600" cy="938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0" name="组 37"/>
          <p:cNvGrpSpPr/>
          <p:nvPr/>
        </p:nvGrpSpPr>
        <p:grpSpPr>
          <a:xfrm>
            <a:off x="1123626" y="1683663"/>
            <a:ext cx="10303820" cy="4427060"/>
            <a:chOff x="838200" y="1738254"/>
            <a:chExt cx="10303820" cy="4427060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405" y="2187881"/>
              <a:ext cx="1249907" cy="1134624"/>
            </a:xfrm>
            <a:prstGeom prst="rect">
              <a:avLst/>
            </a:prstGeom>
          </p:spPr>
        </p:pic>
        <p:grpSp>
          <p:nvGrpSpPr>
            <p:cNvPr id="62" name="组 2"/>
            <p:cNvGrpSpPr/>
            <p:nvPr/>
          </p:nvGrpSpPr>
          <p:grpSpPr>
            <a:xfrm>
              <a:off x="3124470" y="2190955"/>
              <a:ext cx="1604531" cy="1048568"/>
              <a:chOff x="3827461" y="1819466"/>
              <a:chExt cx="1604531" cy="1048568"/>
            </a:xfrm>
          </p:grpSpPr>
          <p:pic>
            <p:nvPicPr>
              <p:cNvPr id="83" name="Picture 8" descr="Dna Clip Ar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660670">
                <a:off x="4244000" y="1789554"/>
                <a:ext cx="771454" cy="97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4" name="图片 37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7461" y="1824917"/>
                <a:ext cx="1604531" cy="702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5" name="Picture 8" descr="Dna Clip Art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2860" y="1819466"/>
                <a:ext cx="818144" cy="1048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9990" y="2139872"/>
              <a:ext cx="4940300" cy="1104900"/>
            </a:xfrm>
            <a:prstGeom prst="rect">
              <a:avLst/>
            </a:prstGeom>
          </p:spPr>
        </p:pic>
        <p:cxnSp>
          <p:nvCxnSpPr>
            <p:cNvPr id="64" name="直线箭头连接符 8"/>
            <p:cNvCxnSpPr/>
            <p:nvPr/>
          </p:nvCxnSpPr>
          <p:spPr>
            <a:xfrm>
              <a:off x="2517438" y="2687987"/>
              <a:ext cx="4094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3650714"/>
              <a:ext cx="1943100" cy="2514600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34400" y="3624445"/>
              <a:ext cx="952500" cy="2438400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3191" y="3638701"/>
              <a:ext cx="1117600" cy="622300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1188360" y="17410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样本采集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228460" y="1791161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DNA</a:t>
              </a:r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提取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218700" y="17410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文库构建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111462" y="173825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测序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695042" y="175577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信息分析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657754" y="4354469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Reads</a:t>
              </a:r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拼接</a:t>
              </a: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725801" y="3748128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聚类</a:t>
              </a:r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去噪</a:t>
              </a:r>
            </a:p>
          </p:txBody>
        </p:sp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12042" y="4843645"/>
              <a:ext cx="3683000" cy="1257300"/>
            </a:xfrm>
            <a:prstGeom prst="rect">
              <a:avLst/>
            </a:prstGeom>
          </p:spPr>
        </p:pic>
        <p:cxnSp>
          <p:nvCxnSpPr>
            <p:cNvPr id="76" name="直线箭头连接符 24"/>
            <p:cNvCxnSpPr/>
            <p:nvPr/>
          </p:nvCxnSpPr>
          <p:spPr>
            <a:xfrm>
              <a:off x="2722154" y="4779902"/>
              <a:ext cx="11122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箭头连接符 27"/>
            <p:cNvCxnSpPr/>
            <p:nvPr/>
          </p:nvCxnSpPr>
          <p:spPr>
            <a:xfrm>
              <a:off x="4785273" y="4117460"/>
              <a:ext cx="1035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29"/>
            <p:cNvCxnSpPr/>
            <p:nvPr/>
          </p:nvCxnSpPr>
          <p:spPr>
            <a:xfrm>
              <a:off x="6454131" y="4274258"/>
              <a:ext cx="0" cy="7361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6573504" y="44322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物种注释</a:t>
              </a:r>
            </a:p>
          </p:txBody>
        </p:sp>
        <p:cxnSp>
          <p:nvCxnSpPr>
            <p:cNvPr id="80" name="直线箭头连接符 32"/>
            <p:cNvCxnSpPr/>
            <p:nvPr/>
          </p:nvCxnSpPr>
          <p:spPr>
            <a:xfrm flipV="1">
              <a:off x="8243891" y="4642331"/>
              <a:ext cx="1200228" cy="80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>
            <a:xfrm>
              <a:off x="9444119" y="3792260"/>
              <a:ext cx="1697901" cy="23083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差异性分析</a:t>
              </a:r>
              <a:endParaRPr kumimoji="1"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200000"/>
                </a:lnSpc>
              </a:pPr>
              <a:r>
                <a:rPr kumimoji="1" lang="en-US" altLang="zh-CN" dirty="0" err="1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PCoA</a:t>
              </a:r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、</a:t>
              </a:r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NMDS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Dominant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243891" y="424114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数据挖掘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25</a:t>
            </a:fld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5909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F21F4-18B6-4D22-91F3-4807F652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4"/>
            <a:ext cx="9574062" cy="109716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微生物组实验手册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B100351-8E2A-47E1-BFD0-2C0F2305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47537" y="1430275"/>
            <a:ext cx="10482730" cy="365750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86B64-64A0-45EE-A446-7202B4FD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26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7FABC-2C99-4E6D-8CCE-BBCF8857A1D2}"/>
              </a:ext>
            </a:extLst>
          </p:cNvPr>
          <p:cNvSpPr/>
          <p:nvPr/>
        </p:nvSpPr>
        <p:spPr>
          <a:xfrm>
            <a:off x="5151018" y="4620957"/>
            <a:ext cx="7288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  <a:hlinkClick r:id="rId5"/>
              </a:rPr>
              <a:t>征稿主页：</a:t>
            </a:r>
            <a:r>
              <a:rPr lang="en-US" altLang="zh-CN" sz="1600" dirty="0">
                <a:cs typeface="+mn-ea"/>
                <a:sym typeface="+mn-lt"/>
                <a:hlinkClick r:id="rId5"/>
              </a:rPr>
              <a:t>https://bio-protocol.org/bio101/Special_Issue_info.aspx?siid=48</a:t>
            </a:r>
            <a:endParaRPr lang="en-US" altLang="zh-CN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进展： </a:t>
            </a:r>
            <a:r>
              <a:rPr lang="en-US" altLang="zh-CN" sz="1600" dirty="0">
                <a:cs typeface="+mn-ea"/>
                <a:sym typeface="+mn-lt"/>
                <a:hlinkClick r:id="rId6"/>
              </a:rPr>
              <a:t>https://kdocs.cn/l/cL8RRqHIL</a:t>
            </a:r>
            <a:r>
              <a:rPr lang="en-US" altLang="zh-CN" sz="1600" dirty="0">
                <a:cs typeface="+mn-ea"/>
                <a:sym typeface="+mn-lt"/>
              </a:rPr>
              <a:t> </a:t>
            </a:r>
            <a:endParaRPr lang="zh-CN" altLang="en-US" sz="1600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2BFE83-C978-4E11-80F1-97A3B6A400B7}"/>
              </a:ext>
            </a:extLst>
          </p:cNvPr>
          <p:cNvSpPr/>
          <p:nvPr/>
        </p:nvSpPr>
        <p:spPr>
          <a:xfrm>
            <a:off x="184727" y="504955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cs typeface="+mn-ea"/>
                <a:sym typeface="+mn-lt"/>
              </a:rPr>
              <a:t>科学顾问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朱永官  中科院城环境所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刘双江  中科院微生物所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朱宝利  中科院微生物所</a:t>
            </a:r>
            <a:endParaRPr lang="zh-CN" altLang="en-US" b="0" i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A27702-157C-4074-9905-55B933B05F97}"/>
              </a:ext>
            </a:extLst>
          </p:cNvPr>
          <p:cNvSpPr/>
          <p:nvPr/>
        </p:nvSpPr>
        <p:spPr>
          <a:xfrm>
            <a:off x="2806578" y="5112256"/>
            <a:ext cx="3547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cs typeface="+mn-ea"/>
                <a:sym typeface="+mn-lt"/>
              </a:rPr>
              <a:t>特邀主编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褚海燕    中科院南京土壤所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刘永鑫    中科院遗传发育生物所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待定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……</a:t>
            </a:r>
            <a:endParaRPr lang="en-US" altLang="zh-CN" b="0" i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B8A689-5672-4331-8F9A-B715A1B135A3}"/>
              </a:ext>
            </a:extLst>
          </p:cNvPr>
          <p:cNvSpPr/>
          <p:nvPr/>
        </p:nvSpPr>
        <p:spPr>
          <a:xfrm>
            <a:off x="6096000" y="504955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cs typeface="+mn-ea"/>
                <a:sym typeface="+mn-lt"/>
              </a:rPr>
              <a:t>特邀编委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朱怀球    北京大学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杨瑞馥    军事医学科学院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周宏伟    南方医科大学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成艳芬    南京农业大学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韦中    南京农业大学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邓晔    中科院生态中心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杨军    中科院城环境所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白洋    中科院遗传发育生物所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袁志林    中国林科院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待定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……</a:t>
            </a:r>
            <a:endParaRPr lang="en-US" altLang="zh-CN" b="0" i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6158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287158" y="1660291"/>
            <a:ext cx="1739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>
                <a:solidFill>
                  <a:srgbClr val="000000"/>
                </a:solidFill>
                <a:cs typeface="+mn-ea"/>
                <a:sym typeface="+mn-lt"/>
              </a:rPr>
              <a:t>PICRUSt</a:t>
            </a:r>
          </a:p>
          <a:p>
            <a:pPr algn="ctr"/>
            <a:endParaRPr lang="en-CA" sz="2000">
              <a:solidFill>
                <a:srgbClr val="000000"/>
              </a:solidFill>
              <a:cs typeface="+mn-ea"/>
              <a:sym typeface="+mn-lt"/>
            </a:endParaRPr>
          </a:p>
          <a:p>
            <a:pPr algn="ctr"/>
            <a:endParaRPr lang="en-CA" sz="2000">
              <a:solidFill>
                <a:srgbClr val="000000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000">
                <a:solidFill>
                  <a:srgbClr val="000000"/>
                </a:solidFill>
                <a:cs typeface="+mn-ea"/>
                <a:sym typeface="+mn-lt"/>
              </a:rPr>
              <a:t>FAPROTAX</a:t>
            </a:r>
            <a:endParaRPr lang="en-CA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78217" y="3985836"/>
            <a:ext cx="1733621" cy="1853655"/>
            <a:chOff x="0" y="1906010"/>
            <a:chExt cx="4500040" cy="4500000"/>
          </a:xfrm>
        </p:grpSpPr>
        <p:sp>
          <p:nvSpPr>
            <p:cNvPr id="5" name="Rectangle 4"/>
            <p:cNvSpPr/>
            <p:nvPr/>
          </p:nvSpPr>
          <p:spPr>
            <a:xfrm>
              <a:off x="0" y="1906010"/>
              <a:ext cx="4500040" cy="45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>
                <a:cs typeface="+mn-ea"/>
                <a:sym typeface="+mn-lt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0" y="2261454"/>
              <a:ext cx="4140000" cy="41400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</p:grp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6486" y="1690708"/>
          <a:ext cx="3891915" cy="121920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046">
                <a:tc>
                  <a:txBody>
                    <a:bodyPr/>
                    <a:lstStyle/>
                    <a:p>
                      <a:endParaRPr lang="en-CA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OTU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OTU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OTU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34691" y="518670"/>
            <a:ext cx="259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cs typeface="+mn-ea"/>
                <a:sym typeface="+mn-lt"/>
              </a:rPr>
              <a:t>16S </a:t>
            </a:r>
            <a:r>
              <a:rPr lang="en-CA" sz="2400" dirty="0" err="1">
                <a:solidFill>
                  <a:schemeClr val="bg1"/>
                </a:solidFill>
                <a:cs typeface="+mn-ea"/>
                <a:sym typeface="+mn-lt"/>
              </a:rPr>
              <a:t>rRNA</a:t>
            </a:r>
            <a:r>
              <a:rPr lang="en-CA" sz="2400" dirty="0">
                <a:solidFill>
                  <a:schemeClr val="bg1"/>
                </a:solidFill>
                <a:cs typeface="+mn-ea"/>
                <a:sym typeface="+mn-lt"/>
              </a:rPr>
              <a:t> gene</a:t>
            </a:r>
          </a:p>
        </p:txBody>
      </p:sp>
      <p:sp>
        <p:nvSpPr>
          <p:cNvPr id="9" name="Down Arrow 8"/>
          <p:cNvSpPr/>
          <p:nvPr/>
        </p:nvSpPr>
        <p:spPr>
          <a:xfrm>
            <a:off x="3314328" y="1026611"/>
            <a:ext cx="457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7856" y="103350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U/VSEARCH</a:t>
            </a:r>
            <a:endParaRPr lang="en-CA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71328" y="3922212"/>
            <a:ext cx="3429000" cy="25447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endParaRPr lang="en-CA" sz="3000" dirty="0">
              <a:cs typeface="+mn-ea"/>
              <a:sym typeface="+mn-lt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895728" y="1712411"/>
          <a:ext cx="3891915" cy="121920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CA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K00001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K00002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K00003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Bent-Up Arrow 15"/>
          <p:cNvSpPr/>
          <p:nvPr/>
        </p:nvSpPr>
        <p:spPr>
          <a:xfrm rot="5400000">
            <a:off x="1752228" y="3426911"/>
            <a:ext cx="2819400" cy="2133600"/>
          </a:xfrm>
          <a:prstGeom prst="bentUpArrow">
            <a:avLst>
              <a:gd name="adj1" fmla="val 16642"/>
              <a:gd name="adj2" fmla="val 1210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cs typeface="+mn-ea"/>
              <a:sym typeface="+mn-lt"/>
            </a:endParaRPr>
          </a:p>
        </p:txBody>
      </p:sp>
      <p:sp>
        <p:nvSpPr>
          <p:cNvPr id="17" name="Bent-Up Arrow 16"/>
          <p:cNvSpPr/>
          <p:nvPr/>
        </p:nvSpPr>
        <p:spPr>
          <a:xfrm rot="5400000" flipV="1">
            <a:off x="7886328" y="3541211"/>
            <a:ext cx="2819400" cy="1905000"/>
          </a:xfrm>
          <a:prstGeom prst="bentUpArrow">
            <a:avLst>
              <a:gd name="adj1" fmla="val 16642"/>
              <a:gd name="adj2" fmla="val 1210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cs typeface="+mn-ea"/>
              <a:sym typeface="+mn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888" y="4057844"/>
            <a:ext cx="1385306" cy="1179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r="41667"/>
          <a:stretch/>
        </p:blipFill>
        <p:spPr>
          <a:xfrm>
            <a:off x="5638056" y="4057844"/>
            <a:ext cx="1301518" cy="1122747"/>
          </a:xfrm>
          <a:prstGeom prst="rect">
            <a:avLst/>
          </a:prstGeom>
        </p:spPr>
      </p:pic>
      <p:pic>
        <p:nvPicPr>
          <p:cNvPr id="22" name="Picture 21" descr="b1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13" y="5281980"/>
            <a:ext cx="1387931" cy="1387931"/>
          </a:xfrm>
          <a:prstGeom prst="rect">
            <a:avLst/>
          </a:prstGeom>
        </p:spPr>
      </p:pic>
      <p:pic>
        <p:nvPicPr>
          <p:cNvPr id="23" name="Picture 22" descr="family_top10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88" y="5281980"/>
            <a:ext cx="1245022" cy="1354933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 rot="16200000">
            <a:off x="5952047" y="1662361"/>
            <a:ext cx="457200" cy="1307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5579" y="4266317"/>
            <a:ext cx="1338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R</a:t>
            </a:r>
          </a:p>
          <a:p>
            <a:r>
              <a:rPr lang="en-CA" sz="2000" dirty="0">
                <a:solidFill>
                  <a:srgbClr val="000000"/>
                </a:solidFill>
                <a:cs typeface="+mn-ea"/>
                <a:sym typeface="+mn-lt"/>
              </a:rPr>
              <a:t>STAMP</a:t>
            </a:r>
          </a:p>
          <a:p>
            <a:r>
              <a:rPr lang="en-CA" sz="2000" dirty="0" err="1">
                <a:solidFill>
                  <a:srgbClr val="000000"/>
                </a:solidFill>
                <a:cs typeface="+mn-ea"/>
                <a:sym typeface="+mn-lt"/>
              </a:rPr>
              <a:t>LEfSe</a:t>
            </a:r>
            <a:endParaRPr lang="en-CA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0714" y="213777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物种组成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76228" y="220115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功能组成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948333" y="607109"/>
            <a:ext cx="449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扩增子分析基本思路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229906" y="6358467"/>
            <a:ext cx="2708507" cy="37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熟记此图，胸中有丘壑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58BFC9E0-0C28-4E3B-838C-2D81CA442DDA}"/>
              </a:ext>
            </a:extLst>
          </p:cNvPr>
          <p:cNvSpPr txBox="1"/>
          <p:nvPr/>
        </p:nvSpPr>
        <p:spPr>
          <a:xfrm>
            <a:off x="8857649" y="4266316"/>
            <a:ext cx="1338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R</a:t>
            </a:r>
          </a:p>
          <a:p>
            <a:r>
              <a:rPr lang="en-CA" sz="2000" dirty="0">
                <a:solidFill>
                  <a:srgbClr val="000000"/>
                </a:solidFill>
                <a:cs typeface="+mn-ea"/>
                <a:sym typeface="+mn-lt"/>
              </a:rPr>
              <a:t>STAMP</a:t>
            </a:r>
          </a:p>
          <a:p>
            <a:r>
              <a:rPr lang="en-CA" sz="2000" dirty="0" err="1">
                <a:solidFill>
                  <a:srgbClr val="000000"/>
                </a:solidFill>
                <a:cs typeface="+mn-ea"/>
                <a:sym typeface="+mn-lt"/>
              </a:rPr>
              <a:t>LEfSe</a:t>
            </a:r>
            <a:endParaRPr lang="en-CA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3A8EEC-4BC2-4F84-8A1E-ECB2DAB5E64D}"/>
              </a:ext>
            </a:extLst>
          </p:cNvPr>
          <p:cNvSpPr txBox="1"/>
          <p:nvPr/>
        </p:nvSpPr>
        <p:spPr>
          <a:xfrm>
            <a:off x="3161928" y="6524384"/>
            <a:ext cx="614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8"/>
              </a:rPr>
              <a:t>Protein Cell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8"/>
              </a:rPr>
              <a:t>：扩增子和宏基因组数据分析实用指南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2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646" y="663041"/>
            <a:ext cx="10958705" cy="795337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扩增子测序常用结构的模式图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84744" y="1998613"/>
            <a:ext cx="5654929" cy="1259444"/>
            <a:chOff x="199166" y="2614471"/>
            <a:chExt cx="6664681" cy="148433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972670" y="3363367"/>
              <a:ext cx="3221646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883529" y="3363367"/>
              <a:ext cx="1089141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5084" y="3363367"/>
              <a:ext cx="42844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194316" y="3363367"/>
              <a:ext cx="1669531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V="1">
              <a:off x="669306" y="2983803"/>
              <a:ext cx="0" cy="25879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1416610" y="3441004"/>
              <a:ext cx="0" cy="25879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3478323" y="3441004"/>
              <a:ext cx="0" cy="25879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99166" y="2614471"/>
              <a:ext cx="1432017" cy="39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rPr>
                <a:t>Barcode</a:t>
              </a:r>
              <a:endParaRPr lang="zh-CN" altLang="en-US" sz="16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22765" y="3668968"/>
              <a:ext cx="1271126" cy="39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rPr>
                <a:t>Primer F</a:t>
              </a:r>
              <a:endParaRPr lang="zh-CN" altLang="en-US" sz="16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938840" y="3668968"/>
              <a:ext cx="1219503" cy="39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rPr>
                <a:t>Amplicon</a:t>
              </a:r>
              <a:endParaRPr lang="zh-CN" altLang="en-US" sz="16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6078337" y="3471833"/>
              <a:ext cx="0" cy="25879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5584492" y="3699796"/>
              <a:ext cx="1271126" cy="39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rPr>
                <a:t>Primer R</a:t>
              </a:r>
              <a:endParaRPr lang="zh-CN" altLang="en-US" sz="16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28678" y="3266415"/>
            <a:ext cx="4743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Barcode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：样品标签，用于混池测序后区分序列来自那个样本。过百个样本混合于同一文库中一般需要双端加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Barcode</a:t>
            </a: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Primer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：在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16S/ITS/18S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保守区设计的引物，用于扩增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rDNA(rRNA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基因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)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的部分高变区</a:t>
            </a:r>
            <a:endParaRPr lang="en-US" altLang="zh-CN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Amplicon: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扩增的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rDNA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片段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400673" y="1530090"/>
            <a:ext cx="50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根据实验设计反向分析获得目标扩增序列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7579697" y="2350041"/>
            <a:ext cx="197056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655570" y="2350041"/>
            <a:ext cx="924128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292037" y="2350041"/>
            <a:ext cx="3635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8946467" y="2560499"/>
            <a:ext cx="13667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10313238" y="2560499"/>
            <a:ext cx="1416584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7579697" y="3213231"/>
            <a:ext cx="273354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655570" y="3213231"/>
            <a:ext cx="924128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292037" y="3213231"/>
            <a:ext cx="3635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10313238" y="3213231"/>
            <a:ext cx="1416584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8852394" y="2739758"/>
            <a:ext cx="0" cy="3636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6292038" y="1841498"/>
            <a:ext cx="543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MiSeq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/HiSeq2500/NovaSeq6000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下机双端序列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022908" y="2702199"/>
            <a:ext cx="279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右端反向互补合并为单端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7579697" y="3833353"/>
            <a:ext cx="273354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655570" y="3833353"/>
            <a:ext cx="924128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292037" y="3996187"/>
            <a:ext cx="3635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10313238" y="3833353"/>
            <a:ext cx="1416584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8852394" y="3359880"/>
            <a:ext cx="0" cy="3636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9022908" y="3331126"/>
            <a:ext cx="279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提取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barcodes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序列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7579697" y="4469562"/>
            <a:ext cx="273354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6655570" y="4469562"/>
            <a:ext cx="924128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10313238" y="4469562"/>
            <a:ext cx="1416584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8852394" y="3996089"/>
            <a:ext cx="0" cy="3636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9022908" y="3972076"/>
            <a:ext cx="279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按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barcode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重命名序列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7579697" y="5073342"/>
            <a:ext cx="273354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8852394" y="4599869"/>
            <a:ext cx="0" cy="3636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9022908" y="4586786"/>
            <a:ext cx="279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切除双端引物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7117634" y="5229471"/>
            <a:ext cx="368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扩增序列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(clean amplicon)</a:t>
            </a:r>
            <a:endParaRPr lang="zh-CN" altLang="en-US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6292037" y="4586786"/>
            <a:ext cx="3635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21D1968-CD01-45E3-B4EF-204A19C1BBBC}"/>
              </a:ext>
            </a:extLst>
          </p:cNvPr>
          <p:cNvSpPr/>
          <p:nvPr/>
        </p:nvSpPr>
        <p:spPr>
          <a:xfrm>
            <a:off x="824023" y="5677122"/>
            <a:ext cx="115355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Xu-Bo Qian, </a:t>
            </a:r>
            <a:r>
              <a:rPr lang="en-US" altLang="zh-CN" sz="1400" b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Tong Chen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, Yi-Ping Xu, Lei Chen, Fu-Xiang Sun, Mei-Ping Lu &amp; </a:t>
            </a:r>
            <a:r>
              <a:rPr lang="en-US" altLang="zh-CN" sz="1400" b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Yong-Xin Liu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. A guide to human microbiome research: study design, sample collection, and bioinformatics analysis. </a:t>
            </a:r>
            <a:r>
              <a:rPr lang="en-US" altLang="zh-CN" sz="1400" b="1" i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Chin. Med. J.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400" dirty="0" err="1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doi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: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https://doi.org/10.1097/CM9.0000000000000871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  (</a:t>
            </a:r>
            <a:r>
              <a:rPr lang="en-US" altLang="zh-CN" sz="1400" b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2020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).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864F8D2-A705-4FE0-B602-50E50206054C}"/>
              </a:ext>
            </a:extLst>
          </p:cNvPr>
          <p:cNvSpPr/>
          <p:nvPr/>
        </p:nvSpPr>
        <p:spPr>
          <a:xfrm>
            <a:off x="3200400" y="6234854"/>
            <a:ext cx="6483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CMJ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：人类微生物组研究设计、样本采集和生物信息分析指南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676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7DF3EE-FBD1-4B5F-BDEB-2B847648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761" y="1744180"/>
            <a:ext cx="4151120" cy="119034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C423F8F-1D62-4B62-A30C-C1EC5A741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61" y="3050411"/>
            <a:ext cx="5649423" cy="163260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59973" y="583719"/>
            <a:ext cx="9452959" cy="795337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鉴定特征序列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(OTU/ASV)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原理</a:t>
            </a:r>
          </a:p>
        </p:txBody>
      </p:sp>
      <p:pic>
        <p:nvPicPr>
          <p:cNvPr id="1026" name="Picture 2" descr="http://www.drive5.com/usearch/manual/unoise2.gif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71" y="1482801"/>
            <a:ext cx="6564690" cy="400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459187" y="5247452"/>
            <a:ext cx="555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Cluster OTU     VS          Denoise ASV</a:t>
            </a:r>
            <a:endParaRPr lang="zh-CN" altLang="en-US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98822" y="1396586"/>
            <a:ext cx="3348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unoise3</a:t>
            </a:r>
          </a:p>
          <a:p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  <a:p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dada2 – R/qiime2</a:t>
            </a:r>
          </a:p>
          <a:p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rgbClr val="000000"/>
              </a:solidFill>
              <a:cs typeface="+mn-ea"/>
              <a:sym typeface="+mn-lt"/>
            </a:endParaRPr>
          </a:p>
          <a:p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deblur - EMP</a:t>
            </a:r>
          </a:p>
          <a:p>
            <a:endParaRPr lang="zh-CN" altLang="en-US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2904" y="2635594"/>
            <a:ext cx="245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UPARSE</a:t>
            </a:r>
            <a:endParaRPr lang="zh-CN" altLang="en-US" sz="2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01630" y="1786657"/>
            <a:ext cx="36465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d=3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95350D-2C92-4D01-9DF8-6FE9EF0BE78E}"/>
              </a:ext>
            </a:extLst>
          </p:cNvPr>
          <p:cNvSpPr/>
          <p:nvPr/>
        </p:nvSpPr>
        <p:spPr>
          <a:xfrm>
            <a:off x="3540813" y="5992528"/>
            <a:ext cx="5658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366D6"/>
                </a:solidFill>
                <a:latin typeface="-apple-system"/>
                <a:hlinkClick r:id="rId6"/>
              </a:rPr>
              <a:t>主流非聚类方法</a:t>
            </a:r>
            <a:r>
              <a:rPr lang="en-US" altLang="zh-CN" dirty="0">
                <a:solidFill>
                  <a:srgbClr val="0366D6"/>
                </a:solidFill>
                <a:latin typeface="-apple-system"/>
                <a:hlinkClick r:id="rId6"/>
              </a:rPr>
              <a:t>dada2,deblur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6"/>
              </a:rPr>
              <a:t>和</a:t>
            </a:r>
            <a:r>
              <a:rPr lang="en-US" altLang="zh-CN" dirty="0">
                <a:solidFill>
                  <a:srgbClr val="0366D6"/>
                </a:solidFill>
                <a:latin typeface="-apple-system"/>
                <a:hlinkClick r:id="rId6"/>
              </a:rPr>
              <a:t>unoise3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6"/>
              </a:rPr>
              <a:t>介绍与比较</a:t>
            </a:r>
            <a:endParaRPr lang="en-US" altLang="zh-CN" dirty="0">
              <a:solidFill>
                <a:srgbClr val="0366D6"/>
              </a:solidFill>
              <a:latin typeface="-apple-system"/>
            </a:endParaRPr>
          </a:p>
          <a:p>
            <a:r>
              <a:rPr lang="en-US" altLang="zh-CN" dirty="0">
                <a:hlinkClick r:id="rId7"/>
              </a:rPr>
              <a:t>DADA2</a:t>
            </a:r>
            <a:r>
              <a:rPr lang="zh-CN" altLang="en-US" dirty="0">
                <a:hlinkClick r:id="rId7"/>
              </a:rPr>
              <a:t>中文教程</a:t>
            </a:r>
            <a:r>
              <a:rPr lang="en-US" altLang="zh-CN" dirty="0">
                <a:hlinkClick r:id="rId7"/>
              </a:rPr>
              <a:t>v1.8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5080EED-6EFF-49ED-BFEF-3D5CAA01B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8822" y="3210397"/>
            <a:ext cx="5675901" cy="11667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A8F51A0-58E3-4510-9C75-EA1088CB4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8822" y="4743911"/>
            <a:ext cx="6564690" cy="12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7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D778ABE-9C83-4E57-A5E8-D523C882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454FB-F594-406A-80DD-3464B82EB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44901"/>
            <a:ext cx="10189831" cy="137720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申请人以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第一作者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) 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2800" b="1" i="1" dirty="0">
                <a:latin typeface="+mn-lt"/>
                <a:ea typeface="+mn-ea"/>
                <a:cs typeface="+mn-ea"/>
                <a:sym typeface="+mn-lt"/>
              </a:rPr>
              <a:t>Nature Biotechnology</a:t>
            </a:r>
            <a:r>
              <a:rPr lang="zh-CN" altLang="en-US" sz="2800" b="1" i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800" b="1" i="1" dirty="0">
                <a:latin typeface="+mn-lt"/>
                <a:ea typeface="+mn-ea"/>
                <a:cs typeface="+mn-ea"/>
                <a:sym typeface="+mn-lt"/>
              </a:rPr>
              <a:t> Nature Protocols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等杂志共发表论文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。其中应邀在</a:t>
            </a:r>
            <a:r>
              <a:rPr lang="en-US" altLang="zh-CN" sz="2800" b="1" i="1" dirty="0">
                <a:cs typeface="+mn-ea"/>
                <a:sym typeface="+mn-lt"/>
              </a:rPr>
              <a:t>Protein Cell</a:t>
            </a:r>
            <a:r>
              <a:rPr lang="zh-CN" altLang="en-US" sz="2800" b="1" i="1" dirty="0">
                <a:cs typeface="+mn-ea"/>
                <a:sym typeface="+mn-lt"/>
              </a:rPr>
              <a:t>、</a:t>
            </a:r>
            <a:r>
              <a:rPr lang="en-US" altLang="zh-CN" sz="2800" b="1" i="1" dirty="0">
                <a:cs typeface="+mn-ea"/>
                <a:sym typeface="+mn-lt"/>
              </a:rPr>
              <a:t>Current Opinion in Microbiology</a:t>
            </a:r>
            <a:r>
              <a:rPr lang="zh-CN" altLang="en-US" sz="2800" b="1" i="1" dirty="0">
                <a:latin typeface="+mn-lt"/>
                <a:ea typeface="+mn-ea"/>
                <a:cs typeface="+mn-ea"/>
                <a:sym typeface="+mn-lt"/>
              </a:rPr>
              <a:t> 、遗传 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等杂志撰写方法学综述综述。以参与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作者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2800" b="1" i="1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zh-CN" altLang="en-US" sz="2800" b="1" i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800" b="1" i="1" dirty="0">
                <a:latin typeface="+mn-lt"/>
                <a:ea typeface="+mn-ea"/>
                <a:cs typeface="+mn-ea"/>
                <a:sym typeface="+mn-lt"/>
              </a:rPr>
              <a:t>Cell Host &amp; Microbe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等杂志发表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14</a:t>
            </a:r>
            <a:r>
              <a:rPr lang="zh-CN" altLang="zh-CN" sz="2800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6C2B034-0660-4AA0-BF3E-52C31641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942" y="480089"/>
            <a:ext cx="9593530" cy="106481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发表文章情况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61A5BBF-28E9-45D0-90E0-770FB00C0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29593"/>
              </p:ext>
            </p:extLst>
          </p:nvPr>
        </p:nvGraphicFramePr>
        <p:xfrm>
          <a:off x="1393473" y="2782140"/>
          <a:ext cx="10351283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843">
                  <a:extLst>
                    <a:ext uri="{9D8B030D-6E8A-4147-A177-3AD203B41FA5}">
                      <a16:colId xmlns:a16="http://schemas.microsoft.com/office/drawing/2014/main" val="735741040"/>
                    </a:ext>
                  </a:extLst>
                </a:gridCol>
                <a:gridCol w="1104623">
                  <a:extLst>
                    <a:ext uri="{9D8B030D-6E8A-4147-A177-3AD203B41FA5}">
                      <a16:colId xmlns:a16="http://schemas.microsoft.com/office/drawing/2014/main" val="1063882822"/>
                    </a:ext>
                  </a:extLst>
                </a:gridCol>
                <a:gridCol w="3913019">
                  <a:extLst>
                    <a:ext uri="{9D8B030D-6E8A-4147-A177-3AD203B41FA5}">
                      <a16:colId xmlns:a16="http://schemas.microsoft.com/office/drawing/2014/main" val="1928033731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3905907446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896565337"/>
                    </a:ext>
                  </a:extLst>
                </a:gridCol>
                <a:gridCol w="1480438">
                  <a:extLst>
                    <a:ext uri="{9D8B030D-6E8A-4147-A177-3AD203B41FA5}">
                      <a16:colId xmlns:a16="http://schemas.microsoft.com/office/drawing/2014/main" val="4000946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杂志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发表时间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主要贡献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影响因子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引用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kern="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zh-CN" sz="1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2019.6</a:t>
                      </a:r>
                    </a:p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封面文章</a:t>
                      </a:r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发现微生物组在籼粳稻间差异和与氮利用效率的关系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36.6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共一</a:t>
                      </a: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(2)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8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Protocols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2020.8</a:t>
                      </a:r>
                    </a:p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 press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高通量细菌培养体系</a:t>
                      </a: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培养组</a:t>
                      </a: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10.4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共一</a:t>
                      </a: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(2)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1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Protein Cell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微生物组分析方法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10.2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共一兼通讯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0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Current Opinion in Microbiology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植物微生物组研究方法与应用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8.1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72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Science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参与解析三萜调控微生物组的规律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41.8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95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kern="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zh-CN" sz="1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2019.8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参与微生物组分析软件</a:t>
                      </a: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QIIME 2</a:t>
                      </a: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的开发与测试、并撰写十万字中文教程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36.6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478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参与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808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9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扩增子分析软件和数据库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50" y="2894379"/>
            <a:ext cx="4012765" cy="1215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050" y="4271080"/>
            <a:ext cx="3978314" cy="11366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631" y="2634298"/>
            <a:ext cx="1611553" cy="1218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225" y="2544839"/>
            <a:ext cx="2854808" cy="13084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149" y="4009385"/>
            <a:ext cx="3777375" cy="1398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6350" y="1581716"/>
            <a:ext cx="3910369" cy="74130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28491" y="2038509"/>
            <a:ext cx="244628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71033" y="5784592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16S</a:t>
            </a:r>
            <a:r>
              <a:rPr kumimoji="1"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kumimoji="1" lang="en-US" altLang="zh-CN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18S</a:t>
            </a:r>
            <a:r>
              <a:rPr kumimoji="1"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和</a:t>
            </a:r>
            <a:r>
              <a:rPr kumimoji="1" lang="en-US" altLang="zh-CN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ITS</a:t>
            </a:r>
            <a:endParaRPr kumimoji="1" lang="zh-CN" altLang="en-US" sz="2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41304" y="578458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数据库、在线分析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30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5" name="Picture 2" descr="QII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58" y="1403291"/>
            <a:ext cx="4133381" cy="13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6C46B9-A278-4644-BE56-0961128A5F76}"/>
              </a:ext>
            </a:extLst>
          </p:cNvPr>
          <p:cNvSpPr/>
          <p:nvPr/>
        </p:nvSpPr>
        <p:spPr>
          <a:xfrm>
            <a:off x="7843125" y="6356366"/>
            <a:ext cx="2445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0"/>
              </a:rPr>
              <a:t>微生物扩增子数据库大全</a:t>
            </a:r>
            <a:endParaRPr lang="zh-CN" altLang="en-US" sz="1200" dirty="0">
              <a:solidFill>
                <a:srgbClr val="24292E"/>
              </a:solidFill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NAR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：</a:t>
            </a:r>
            <a:r>
              <a:rPr lang="en-US" altLang="zh-CN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UNITE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真菌鉴定</a:t>
            </a:r>
            <a:r>
              <a:rPr lang="en-US" altLang="zh-CN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ITS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数据库</a:t>
            </a:r>
            <a:endParaRPr lang="zh-CN" altLang="en-US" sz="1200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53DD30-7FF8-4B85-ACF0-637DCCB48269}"/>
              </a:ext>
            </a:extLst>
          </p:cNvPr>
          <p:cNvSpPr/>
          <p:nvPr/>
        </p:nvSpPr>
        <p:spPr>
          <a:xfrm>
            <a:off x="2454140" y="6356366"/>
            <a:ext cx="23631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24292E"/>
                </a:solidFill>
                <a:cs typeface="+mn-ea"/>
                <a:sym typeface="+mn-lt"/>
              </a:rPr>
              <a:t>扩增子分析神器</a:t>
            </a:r>
            <a:r>
              <a:rPr lang="en-US" altLang="zh-CN" sz="1200" dirty="0">
                <a:solidFill>
                  <a:srgbClr val="24292E"/>
                </a:solidFill>
                <a:cs typeface="+mn-ea"/>
                <a:sym typeface="+mn-lt"/>
              </a:rPr>
              <a:t>USEARCH 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2"/>
              </a:rPr>
              <a:t>简介</a:t>
            </a:r>
            <a:endParaRPr lang="zh-CN" altLang="en-US" sz="1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7291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QIIME2——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可重复全程记录式分析流程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31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1" y="2195898"/>
            <a:ext cx="11326514" cy="38965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E765F2-DD2E-4F91-82A9-C2E6629FDECD}"/>
              </a:ext>
            </a:extLst>
          </p:cNvPr>
          <p:cNvSpPr/>
          <p:nvPr/>
        </p:nvSpPr>
        <p:spPr>
          <a:xfrm>
            <a:off x="2093831" y="6090336"/>
            <a:ext cx="8997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Nature Biotechnology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：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QIIME 2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可重复、交互和扩展的微生物组数据分析平台</a:t>
            </a:r>
            <a:endParaRPr lang="zh-CN" altLang="en-US" dirty="0">
              <a:solidFill>
                <a:srgbClr val="24292E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相关代码和文件下载：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https://github.com/YongxinLiu/QIIME2ChineseManual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</a:rPr>
              <a:t> </a:t>
            </a:r>
            <a:endParaRPr lang="en-US" altLang="zh-CN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C87615-D84B-413D-8E8D-318D085D7CD2}"/>
              </a:ext>
            </a:extLst>
          </p:cNvPr>
          <p:cNvSpPr txBox="1"/>
          <p:nvPr/>
        </p:nvSpPr>
        <p:spPr>
          <a:xfrm>
            <a:off x="1795780" y="1629286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https://qiime2.org/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789E56-47F0-42B4-9717-51005FC2E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646" y="4204253"/>
            <a:ext cx="7774889" cy="16531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2839BE-81FB-4357-930F-ED110A14D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4646" y="2163666"/>
            <a:ext cx="7777218" cy="15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65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D0AA607-10A3-4AC7-A79A-5C897D30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088AF-7EE4-4F8B-A7EB-81B1500DE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简明教程：</a:t>
            </a:r>
            <a:r>
              <a:rPr lang="en-US" altLang="zh-CN" dirty="0"/>
              <a:t>6</a:t>
            </a:r>
            <a:r>
              <a:rPr lang="zh-CN" altLang="en-US" dirty="0"/>
              <a:t>千字，快速实现</a:t>
            </a:r>
            <a:r>
              <a:rPr lang="en-US" altLang="zh-CN" dirty="0"/>
              <a:t>QIIME 2</a:t>
            </a:r>
            <a:r>
              <a:rPr lang="zh-CN" altLang="en-US" dirty="0"/>
              <a:t>的安装、基本分析流程、文件导入和导了等常见操作。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https://github.com/YongxinLiu/MicrobiomeProtocol/tree/master/e2.QIIME2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linkClick r:id="rId3"/>
              </a:rPr>
              <a:t>完整中文教程：</a:t>
            </a:r>
            <a:r>
              <a:rPr lang="en-US" altLang="zh-CN" dirty="0">
                <a:hlinkClick r:id="rId3"/>
              </a:rPr>
              <a:t>30</a:t>
            </a:r>
            <a:r>
              <a:rPr lang="zh-CN" altLang="en-US" dirty="0">
                <a:hlinkClick r:id="rId3"/>
              </a:rPr>
              <a:t>节，</a:t>
            </a:r>
            <a:r>
              <a:rPr lang="en-US" altLang="zh-CN" dirty="0">
                <a:hlinkClick r:id="rId3"/>
              </a:rPr>
              <a:t>10</a:t>
            </a:r>
            <a:r>
              <a:rPr lang="zh-CN" altLang="en-US" dirty="0">
                <a:hlinkClick r:id="rId3"/>
              </a:rPr>
              <a:t>余万字，系统学习或作为资料库查阅。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https://github.com/YongxinLiu/QIIME2ChineseManual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3485D1C-78FB-4B0C-818C-E0A6128E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QIIME 2</a:t>
            </a:r>
            <a:r>
              <a:rPr lang="zh-CN" altLang="en-US" dirty="0"/>
              <a:t>简明和完整中文教程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3C1AFC-8C61-4EB7-8D3E-D8C02B631D2E}"/>
              </a:ext>
            </a:extLst>
          </p:cNvPr>
          <p:cNvSpPr txBox="1"/>
          <p:nvPr/>
        </p:nvSpPr>
        <p:spPr>
          <a:xfrm>
            <a:off x="2866610" y="6415125"/>
            <a:ext cx="932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相关代码和文件下载：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https://github.com/YongxinLiu/QIIME2ChineseManual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</a:rPr>
              <a:t> </a:t>
            </a:r>
            <a:endParaRPr lang="en-US" altLang="zh-CN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697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560" y="78860"/>
            <a:ext cx="4908506" cy="1288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05505" y="6399022"/>
            <a:ext cx="339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  <a:hlinkClick r:id="rId4"/>
              </a:rPr>
              <a:t>http://www.drive5.com/usearch/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33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82" y="1548488"/>
            <a:ext cx="5169470" cy="15762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873" y="1429404"/>
            <a:ext cx="6041815" cy="31171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44" y="2841917"/>
            <a:ext cx="5274329" cy="35571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579" y="4468294"/>
            <a:ext cx="2955487" cy="161787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1818" y="4540001"/>
            <a:ext cx="3267365" cy="154616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9784B6B-9C85-4B9E-A4E2-C906D10F0A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825" y="1548487"/>
            <a:ext cx="8252314" cy="16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42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VSEARCH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230" y="2097157"/>
            <a:ext cx="11475308" cy="4074774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由于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USEARCH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即好用，但收费，出现了模仿者，方便大家免费使用。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有多平台版本，轻松分析扩增子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想免费分析大数据的有福了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34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3452" y="6316960"/>
            <a:ext cx="7683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Rognes</a:t>
            </a:r>
            <a:r>
              <a:rPr lang="en-US" altLang="zh-CN" sz="1200" dirty="0">
                <a:cs typeface="+mn-ea"/>
                <a:sym typeface="+mn-lt"/>
              </a:rPr>
              <a:t>, T., et al. (2016). "VSEARCH: a versatile open source tool for metagenomics." </a:t>
            </a:r>
            <a:r>
              <a:rPr lang="en-US" altLang="zh-CN" sz="1200" dirty="0" err="1">
                <a:cs typeface="+mn-ea"/>
                <a:sym typeface="+mn-lt"/>
              </a:rPr>
              <a:t>PeerJ</a:t>
            </a:r>
            <a:r>
              <a:rPr lang="en-US" altLang="zh-CN" sz="1200" dirty="0">
                <a:cs typeface="+mn-ea"/>
                <a:sym typeface="+mn-lt"/>
              </a:rPr>
              <a:t> 4: e2584.</a:t>
            </a:r>
          </a:p>
          <a:p>
            <a:r>
              <a:rPr lang="zh-CN" altLang="en-US" sz="1200" dirty="0">
                <a:cs typeface="+mn-ea"/>
                <a:sym typeface="+mn-lt"/>
              </a:rPr>
              <a:t>官网：</a:t>
            </a:r>
            <a:r>
              <a:rPr lang="en-US" altLang="zh-CN" sz="1200" dirty="0">
                <a:cs typeface="+mn-ea"/>
                <a:sym typeface="+mn-lt"/>
                <a:hlinkClick r:id="rId3"/>
              </a:rPr>
              <a:t>https://github.com/torognes/vsearch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zh-CN" altLang="en-US" sz="1200" dirty="0">
                <a:cs typeface="+mn-ea"/>
                <a:sym typeface="+mn-lt"/>
              </a:rPr>
              <a:t>扩增子分析神器</a:t>
            </a:r>
            <a:r>
              <a:rPr lang="en-US" altLang="zh-CN" sz="1200" dirty="0">
                <a:cs typeface="+mn-ea"/>
                <a:sym typeface="+mn-lt"/>
              </a:rPr>
              <a:t>VSEARCH </a:t>
            </a:r>
            <a:r>
              <a:rPr lang="zh-CN" altLang="en-US" sz="1200" dirty="0">
                <a:cs typeface="+mn-ea"/>
                <a:sym typeface="+mn-lt"/>
                <a:hlinkClick r:id="rId4"/>
              </a:rPr>
              <a:t>分析流程</a:t>
            </a:r>
            <a:r>
              <a:rPr lang="zh-CN" altLang="en-US" sz="1200" dirty="0">
                <a:cs typeface="+mn-ea"/>
                <a:sym typeface="+mn-lt"/>
              </a:rPr>
              <a:t> </a:t>
            </a:r>
            <a:r>
              <a:rPr lang="en-US" altLang="zh-CN" sz="1200" dirty="0">
                <a:cs typeface="+mn-ea"/>
                <a:sym typeface="+mn-lt"/>
                <a:hlinkClick r:id="rId5"/>
              </a:rPr>
              <a:t>2.8.1</a:t>
            </a:r>
            <a:r>
              <a:rPr lang="zh-CN" altLang="en-US" sz="1200" dirty="0">
                <a:cs typeface="+mn-ea"/>
                <a:sym typeface="+mn-lt"/>
                <a:hlinkClick r:id="rId5"/>
              </a:rPr>
              <a:t>中文帮助文档</a:t>
            </a:r>
            <a:endParaRPr lang="zh-CN" altLang="en-US" sz="1200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115A71-E36F-4FFB-AED6-77826AA80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09" y="2621894"/>
            <a:ext cx="10949901" cy="24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52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1E21B1B-BEFC-4BD4-AA96-387C3F8B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E3D3F-E424-423C-940A-07BF966DE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QIIME</a:t>
            </a:r>
            <a:r>
              <a:rPr lang="zh-CN" altLang="en-US" dirty="0"/>
              <a:t>、</a:t>
            </a:r>
            <a:r>
              <a:rPr lang="en-US" altLang="zh-CN" dirty="0"/>
              <a:t>USEARCH</a:t>
            </a:r>
            <a:r>
              <a:rPr lang="zh-CN" altLang="en-US" dirty="0"/>
              <a:t>和</a:t>
            </a:r>
            <a:r>
              <a:rPr lang="en-US" altLang="zh-CN" dirty="0"/>
              <a:t>Mothur</a:t>
            </a:r>
            <a:r>
              <a:rPr lang="zh-CN" altLang="en-US" dirty="0"/>
              <a:t>，但仍分别存在依赖关系过多导致的安装困难、大数据收费和使用界面不友好等问题</a:t>
            </a:r>
            <a:endParaRPr lang="en-US" altLang="zh-CN" dirty="0"/>
          </a:p>
          <a:p>
            <a:r>
              <a:rPr lang="zh-CN" altLang="en-US" dirty="0"/>
              <a:t>易扩增子实现简单易用、可重复和跨平台地开展扩增子分析</a:t>
            </a:r>
            <a:endParaRPr lang="en-US" altLang="zh-CN" dirty="0"/>
          </a:p>
          <a:p>
            <a:r>
              <a:rPr lang="zh-CN" altLang="en-US" dirty="0"/>
              <a:t>核心采用体积小、安装方便、计算速度快且跨平台的软件</a:t>
            </a:r>
            <a:r>
              <a:rPr lang="en-US" altLang="zh-CN" dirty="0"/>
              <a:t>USEARCH</a:t>
            </a:r>
            <a:r>
              <a:rPr lang="zh-CN" altLang="en-US" dirty="0"/>
              <a:t>，同时整合</a:t>
            </a:r>
            <a:r>
              <a:rPr lang="en-US" altLang="zh-CN" dirty="0"/>
              <a:t>VSEARCH</a:t>
            </a:r>
            <a:r>
              <a:rPr lang="zh-CN" altLang="en-US" dirty="0"/>
              <a:t>以突破</a:t>
            </a:r>
            <a:r>
              <a:rPr lang="en-US" altLang="zh-CN" dirty="0"/>
              <a:t>USEARCH</a:t>
            </a:r>
            <a:r>
              <a:rPr lang="zh-CN" altLang="en-US" dirty="0"/>
              <a:t>免费版限制</a:t>
            </a:r>
            <a:endParaRPr lang="en-US" altLang="zh-CN" dirty="0"/>
          </a:p>
          <a:p>
            <a:r>
              <a:rPr lang="zh-CN" altLang="en-US" dirty="0"/>
              <a:t>选用</a:t>
            </a:r>
            <a:r>
              <a:rPr lang="en-US" altLang="zh-CN" dirty="0"/>
              <a:t>RStudio</a:t>
            </a:r>
            <a:r>
              <a:rPr lang="zh-CN" altLang="en-US" dirty="0"/>
              <a:t>的图形界面对流程代码文档管理和运行，实现命令行和</a:t>
            </a:r>
            <a:r>
              <a:rPr lang="en-US" altLang="zh-CN" dirty="0"/>
              <a:t>/</a:t>
            </a:r>
            <a:r>
              <a:rPr lang="zh-CN" altLang="en-US" dirty="0"/>
              <a:t>或鼠标点击操作方式开展扩增子可重复分析</a:t>
            </a:r>
            <a:endParaRPr lang="en-US" altLang="zh-CN" dirty="0"/>
          </a:p>
          <a:p>
            <a:r>
              <a:rPr lang="zh-CN" altLang="en-US" dirty="0"/>
              <a:t>提供数</a:t>
            </a:r>
            <a:r>
              <a:rPr lang="en-US" altLang="zh-CN" dirty="0"/>
              <a:t>10</a:t>
            </a:r>
            <a:r>
              <a:rPr lang="zh-CN" altLang="en-US" dirty="0"/>
              <a:t>个脚本，实现特征表过滤、重采样、分组均值等常用计算，并为</a:t>
            </a:r>
            <a:r>
              <a:rPr lang="en-US" altLang="zh-CN" dirty="0"/>
              <a:t>STAMP</a:t>
            </a:r>
            <a:r>
              <a:rPr lang="zh-CN" altLang="en-US" dirty="0"/>
              <a:t>、</a:t>
            </a:r>
            <a:r>
              <a:rPr lang="en-US" altLang="zh-CN" dirty="0"/>
              <a:t>LEfSe</a:t>
            </a:r>
            <a:r>
              <a:rPr lang="zh-CN" altLang="en-US" dirty="0"/>
              <a:t>、</a:t>
            </a:r>
            <a:r>
              <a:rPr lang="en-US" altLang="zh-CN" dirty="0"/>
              <a:t>PICRUSt1/2</a:t>
            </a:r>
            <a:r>
              <a:rPr lang="zh-CN" altLang="en-US" dirty="0"/>
              <a:t>等提供标准的输入文件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1027979-D745-4BC5-9766-8388F721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易扩增子</a:t>
            </a:r>
            <a:r>
              <a:rPr lang="en-US" altLang="zh-CN" dirty="0"/>
              <a:t>(EasyAmplicon)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9C046A-3BDC-496E-9F70-C134F91F110A}"/>
              </a:ext>
            </a:extLst>
          </p:cNvPr>
          <p:cNvSpPr txBox="1"/>
          <p:nvPr/>
        </p:nvSpPr>
        <p:spPr>
          <a:xfrm>
            <a:off x="2107923" y="6211669"/>
            <a:ext cx="9245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项目：</a:t>
            </a:r>
            <a:r>
              <a:rPr lang="en-US" altLang="zh-CN" dirty="0">
                <a:hlinkClick r:id="rId2"/>
              </a:rPr>
              <a:t>https://github.com/YongxinLiu/EasyAmplicon</a:t>
            </a:r>
            <a:endParaRPr lang="en-US" altLang="zh-CN" dirty="0"/>
          </a:p>
          <a:p>
            <a:r>
              <a:rPr lang="zh-CN" altLang="en-US" dirty="0"/>
              <a:t>教程：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https://github.com/YongxinLiu/MicrobiomeProtocol/tree/master/e3.EasyAmplicon</a:t>
            </a:r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282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微生物组分析概述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扩增子分析流程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宏基因组分析流程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数据可视化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CNS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文章套路总结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281405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宏基因组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37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" name="Diagram 2"/>
          <p:cNvGraphicFramePr>
            <a:graphicFrameLocks noGrp="1"/>
          </p:cNvGraphicFramePr>
          <p:nvPr>
            <p:ph idx="1"/>
          </p:nvPr>
        </p:nvGraphicFramePr>
        <p:xfrm>
          <a:off x="354013" y="1384300"/>
          <a:ext cx="11476037" cy="495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45ED039-A306-4F7D-B213-3DD072CEDD16}"/>
              </a:ext>
            </a:extLst>
          </p:cNvPr>
          <p:cNvSpPr/>
          <p:nvPr/>
        </p:nvSpPr>
        <p:spPr>
          <a:xfrm>
            <a:off x="3014303" y="6312452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8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8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D2673D-45C5-46EB-A7AA-0AC5EF7FE6CE}"/>
              </a:ext>
            </a:extLst>
          </p:cNvPr>
          <p:cNvSpPr/>
          <p:nvPr/>
        </p:nvSpPr>
        <p:spPr>
          <a:xfrm>
            <a:off x="248168" y="5393999"/>
            <a:ext cx="784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9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</a:t>
            </a:r>
          </a:p>
        </p:txBody>
      </p:sp>
    </p:spTree>
    <p:extLst>
      <p:ext uri="{BB962C8B-B14F-4D97-AF65-F5344CB8AC3E}">
        <p14:creationId xmlns:p14="http://schemas.microsoft.com/office/powerpoint/2010/main" val="1173416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592070"/>
            <a:ext cx="10050775" cy="795337"/>
          </a:xfrm>
        </p:spPr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宏基因组分析平台</a:t>
            </a:r>
            <a:r>
              <a:rPr lang="en-US" altLang="zh-CN" sz="4000" dirty="0" err="1">
                <a:latin typeface="+mn-lt"/>
                <a:ea typeface="+mn-ea"/>
                <a:cs typeface="+mn-ea"/>
                <a:sym typeface="+mn-lt"/>
              </a:rPr>
              <a:t>MGnify</a:t>
            </a:r>
            <a:endParaRPr lang="en-CA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8146039" y="2139851"/>
            <a:ext cx="4045961" cy="309254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b="1" dirty="0">
                <a:latin typeface="+mn-lt"/>
                <a:ea typeface="+mn-ea"/>
                <a:cs typeface="+mn-ea"/>
                <a:sym typeface="+mn-lt"/>
              </a:rPr>
              <a:t>EBI metagenomics platform</a:t>
            </a:r>
          </a:p>
          <a:p>
            <a:pPr marL="0" indent="0">
              <a:buNone/>
            </a:pPr>
            <a:r>
              <a:rPr lang="en-CA" sz="2400" b="1" dirty="0" err="1">
                <a:latin typeface="+mn-lt"/>
                <a:ea typeface="+mn-ea"/>
                <a:cs typeface="+mn-ea"/>
                <a:sym typeface="+mn-lt"/>
              </a:rPr>
              <a:t>Mgnify</a:t>
            </a:r>
            <a:r>
              <a:rPr lang="en-CA" sz="24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CA" sz="2400" b="1" dirty="0">
                <a:latin typeface="+mn-lt"/>
                <a:ea typeface="+mn-ea"/>
                <a:cs typeface="+mn-ea"/>
                <a:sym typeface="+mn-lt"/>
                <a:hlinkClick r:id="rId3"/>
              </a:rPr>
              <a:t>https://www.ebi.ac.uk/metagenomics/</a:t>
            </a:r>
            <a:r>
              <a:rPr lang="en-CA" sz="2400" b="1" dirty="0"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indent="0">
              <a:buNone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包括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27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万个扩增子和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2.8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万个宏基因组样本</a:t>
            </a:r>
            <a:endParaRPr lang="en-US" altLang="zh-CN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endParaRPr lang="en-US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1800" dirty="0"/>
              <a:t>Mitchell, A. L.</a:t>
            </a:r>
            <a:r>
              <a:rPr lang="en-US" altLang="zh-CN" sz="1800" i="1" dirty="0"/>
              <a:t> et al.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MGnify</a:t>
            </a:r>
            <a:r>
              <a:rPr lang="en-US" altLang="zh-CN" sz="1800" dirty="0"/>
              <a:t>: the microbiome analysis resource in 2020. </a:t>
            </a:r>
            <a:r>
              <a:rPr lang="en-US" altLang="zh-CN" sz="1800" i="1" dirty="0"/>
              <a:t>Nucleic Acids Res.</a:t>
            </a:r>
            <a:r>
              <a:rPr lang="en-US" altLang="zh-CN" sz="1800" dirty="0"/>
              <a:t> </a:t>
            </a:r>
            <a:r>
              <a:rPr lang="en-US" altLang="zh-CN" sz="1800" b="1" dirty="0"/>
              <a:t>48</a:t>
            </a:r>
            <a:r>
              <a:rPr lang="en-US" altLang="zh-CN" sz="1800" dirty="0"/>
              <a:t>, D570-D578, doi:10.1093/</a:t>
            </a:r>
            <a:r>
              <a:rPr lang="en-US" altLang="zh-CN" sz="1800" dirty="0" err="1"/>
              <a:t>nar</a:t>
            </a:r>
            <a:r>
              <a:rPr lang="en-US" altLang="zh-CN" sz="1800" dirty="0"/>
              <a:t>/gkz1035 (2020).</a:t>
            </a:r>
          </a:p>
          <a:p>
            <a:pPr marL="0" indent="0">
              <a:buNone/>
            </a:pPr>
            <a:endParaRPr lang="en-CA" sz="24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C88E64-14EF-4A0C-9355-3D67B6871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39" y="1594854"/>
            <a:ext cx="7221700" cy="52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4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29" y="613734"/>
            <a:ext cx="10170045" cy="795337"/>
          </a:xfrm>
        </p:spPr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宏基因组分析平台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MG-RAST</a:t>
            </a:r>
            <a:endParaRPr lang="en-CA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480041" y="1310460"/>
            <a:ext cx="5711959" cy="5252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宏基因组分析服务器</a:t>
            </a:r>
            <a:endParaRPr lang="en-CA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endParaRPr lang="en-CA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CA" sz="2400" b="1" dirty="0">
                <a:latin typeface="+mn-lt"/>
                <a:ea typeface="+mn-ea"/>
                <a:cs typeface="+mn-ea"/>
                <a:sym typeface="+mn-lt"/>
              </a:rPr>
              <a:t>MG-RAST</a:t>
            </a:r>
          </a:p>
          <a:p>
            <a:pPr marL="0" indent="0">
              <a:buNone/>
            </a:pPr>
            <a:r>
              <a:rPr lang="en-CA" sz="2400" b="1" dirty="0">
                <a:latin typeface="+mn-lt"/>
                <a:ea typeface="+mn-ea"/>
                <a:cs typeface="+mn-ea"/>
                <a:sym typeface="+mn-lt"/>
                <a:hlinkClick r:id="rId3"/>
              </a:rPr>
              <a:t>https://www.mg-rast.org</a:t>
            </a:r>
            <a:r>
              <a:rPr lang="en-CA" sz="2400" b="1" dirty="0"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indent="0">
              <a:buNone/>
            </a:pPr>
            <a:endParaRPr lang="en-CA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包括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42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万个宏基因组样本，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1.6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万亿条序列，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233TB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万注册用户</a:t>
            </a:r>
            <a:endParaRPr lang="en-US" altLang="zh-CN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endParaRPr lang="en-US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1800" dirty="0"/>
              <a:t>Meyer, F.</a:t>
            </a:r>
            <a:r>
              <a:rPr lang="en-US" altLang="zh-CN" sz="1800" i="1" dirty="0"/>
              <a:t> et al.</a:t>
            </a:r>
            <a:r>
              <a:rPr lang="en-US" altLang="zh-CN" sz="1800" dirty="0"/>
              <a:t> The metagenomics RAST server – a public resource for the automatic phylogenetic and functional analysis of metagenomes. </a:t>
            </a:r>
            <a:r>
              <a:rPr lang="en-US" altLang="zh-CN" sz="1800" i="1" dirty="0"/>
              <a:t>BMC Bioinformatics</a:t>
            </a:r>
            <a:r>
              <a:rPr lang="en-US" altLang="zh-CN" sz="1800" dirty="0"/>
              <a:t> </a:t>
            </a:r>
            <a:r>
              <a:rPr lang="en-US" altLang="zh-CN" sz="1800" b="1" dirty="0"/>
              <a:t>9</a:t>
            </a:r>
            <a:r>
              <a:rPr lang="en-US" altLang="zh-CN" sz="1800" dirty="0"/>
              <a:t>, 386, doi:10.1186/1471-2105-9-386 (2008).</a:t>
            </a:r>
          </a:p>
          <a:p>
            <a:pPr marL="0" indent="0">
              <a:buNone/>
            </a:pPr>
            <a:r>
              <a:rPr lang="zh-CN" altLang="en-US" sz="1800" dirty="0"/>
              <a:t>引用近</a:t>
            </a:r>
            <a:r>
              <a:rPr lang="en-US" altLang="zh-CN" sz="1800" dirty="0"/>
              <a:t>3</a:t>
            </a:r>
            <a:r>
              <a:rPr lang="zh-CN" altLang="en-US" sz="1800" dirty="0"/>
              <a:t>千次。平均</a:t>
            </a:r>
            <a:r>
              <a:rPr lang="en-US" altLang="zh-CN" sz="1800" dirty="0"/>
              <a:t>10</a:t>
            </a:r>
            <a:r>
              <a:rPr lang="zh-CN" altLang="en-US" sz="1800" dirty="0"/>
              <a:t>个用户</a:t>
            </a:r>
            <a:r>
              <a:rPr lang="en-US" altLang="zh-CN" sz="1800" dirty="0"/>
              <a:t>1</a:t>
            </a:r>
            <a:r>
              <a:rPr lang="zh-CN" altLang="en-US" sz="1800" dirty="0"/>
              <a:t>次发表文章引用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CA" sz="24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6302C5-3AC6-4C8B-A31A-22414E2C4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009" y="1409071"/>
            <a:ext cx="4416140" cy="50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为什么微生物组这么热？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</a:t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8CCDD89-ACBB-4DD1-9230-0AB98B165CCC}"/>
              </a:ext>
            </a:extLst>
          </p:cNvPr>
          <p:cNvGrpSpPr/>
          <p:nvPr/>
        </p:nvGrpSpPr>
        <p:grpSpPr>
          <a:xfrm>
            <a:off x="2553393" y="1507687"/>
            <a:ext cx="7085214" cy="5184576"/>
            <a:chOff x="5036695" y="1594942"/>
            <a:chExt cx="4736892" cy="346620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68A2BC9-97BC-46F5-84B6-1029E972E52B}"/>
                </a:ext>
              </a:extLst>
            </p:cNvPr>
            <p:cNvSpPr/>
            <p:nvPr/>
          </p:nvSpPr>
          <p:spPr>
            <a:xfrm>
              <a:off x="5036695" y="3123732"/>
              <a:ext cx="4736892" cy="40124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8578" tIns="68578" rIns="68578" bIns="68578" numCol="1" spcCol="38100" rtlCol="0" anchor="ctr">
              <a:spAutoFit/>
            </a:bodyPr>
            <a:lstStyle/>
            <a:p>
              <a:pPr defTabSz="1539842" hangingPunct="0"/>
              <a:endParaRPr lang="zh-CN" altLang="en-US" sz="30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0EFE18E-1C34-42A6-9691-390554D38C78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20" y="1596338"/>
              <a:ext cx="831600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8E61A4E-CBAB-4355-A65E-F9642B18231A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372" y="1594942"/>
              <a:ext cx="831600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7AEAB36-E54D-4202-83DC-6DB9335E7EF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6" y="1596338"/>
              <a:ext cx="831600" cy="108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7CCCE1B-A332-45A9-89F2-3F9B08AF0040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6" y="1596338"/>
              <a:ext cx="831600" cy="108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B34F294-6231-4930-9D1D-16FF7A25FCAE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494" y="1596338"/>
              <a:ext cx="831600" cy="108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A36A9AA-A2FE-428A-9F2D-0D0F3D69365D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20" y="3981144"/>
              <a:ext cx="831600" cy="108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42EF1FE-8B47-48A1-9DE7-C8B632B19C55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372" y="3981144"/>
              <a:ext cx="831600" cy="108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13FD3A8-3543-4211-876D-CDE5D2BC0715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494" y="3981144"/>
              <a:ext cx="831600" cy="10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50A7D30-E74A-4A16-BB5D-582F4E67D0B4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6" y="3981144"/>
              <a:ext cx="831600" cy="108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A10D1F7-3F47-4FD0-8311-E7A98DDEADAC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5" y="2788741"/>
              <a:ext cx="831600" cy="108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0318F6E-DAFC-4783-92F8-950A2822777B}"/>
                </a:ext>
              </a:extLst>
            </p:cNvPr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6" y="3981144"/>
              <a:ext cx="831600" cy="1080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5E44F0A-3A48-4495-81B5-C347C508FC12}"/>
                </a:ext>
              </a:extLst>
            </p:cNvPr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18" y="2788741"/>
              <a:ext cx="831600" cy="1080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7A0143B-9C5C-4A25-8DA1-2D376D54ADB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5" y="2788740"/>
              <a:ext cx="831600" cy="1080000"/>
            </a:xfrm>
            <a:prstGeom prst="rect">
              <a:avLst/>
            </a:prstGeom>
          </p:spPr>
        </p:pic>
        <p:pic>
          <p:nvPicPr>
            <p:cNvPr id="25" name="Picture 5" descr="Picture 5">
              <a:extLst>
                <a:ext uri="{FF2B5EF4-FFF2-40B4-BE49-F238E27FC236}">
                  <a16:creationId xmlns:a16="http://schemas.microsoft.com/office/drawing/2014/main" id="{932C234A-97B7-4D08-BECC-83B84046918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10372" y="2788741"/>
              <a:ext cx="831600" cy="1080000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2F277B7-56DA-4036-A7DA-78E67CACA68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02" y="3293312"/>
            <a:ext cx="1243867" cy="16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8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01426-024D-4140-A6B4-70074D88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中国微生物组大数据分析平台</a:t>
            </a:r>
            <a:r>
              <a:rPr lang="en-US" altLang="zh-CN" sz="4000" dirty="0" err="1">
                <a:latin typeface="+mn-lt"/>
                <a:ea typeface="+mn-ea"/>
                <a:cs typeface="+mn-ea"/>
                <a:sym typeface="+mn-lt"/>
              </a:rPr>
              <a:t>gcMeta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81A2997-B91B-465E-BA33-527BB760F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3183" y="1613088"/>
            <a:ext cx="4978848" cy="463249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8475F-568E-4B6C-9427-05A09498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0E677E-2F32-41EA-AD7E-FA06F744512C}"/>
              </a:ext>
            </a:extLst>
          </p:cNvPr>
          <p:cNvSpPr/>
          <p:nvPr/>
        </p:nvSpPr>
        <p:spPr>
          <a:xfrm>
            <a:off x="4974339" y="6389333"/>
            <a:ext cx="6338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NAR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：</a:t>
            </a:r>
            <a:r>
              <a:rPr lang="en-US" altLang="zh-CN" dirty="0" err="1">
                <a:solidFill>
                  <a:srgbClr val="0366D6"/>
                </a:solidFill>
                <a:cs typeface="+mn-ea"/>
                <a:sym typeface="+mn-lt"/>
                <a:hlinkClick r:id="rId4"/>
              </a:rPr>
              <a:t>gcMeta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——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全球微生物组数据存储和标准化分析平台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30EF7D-0303-4BC8-8B7C-B7A8350A7FF5}"/>
              </a:ext>
            </a:extLst>
          </p:cNvPr>
          <p:cNvSpPr txBox="1">
            <a:spLocks/>
          </p:cNvSpPr>
          <p:nvPr/>
        </p:nvSpPr>
        <p:spPr bwMode="auto">
          <a:xfrm>
            <a:off x="6405967" y="1673219"/>
            <a:ext cx="5552353" cy="4009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整合微生物组研究平台</a:t>
            </a:r>
            <a:endParaRPr lang="en-US" altLang="zh-CN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endParaRPr lang="en-CA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sz="2400" b="1" dirty="0" err="1">
                <a:latin typeface="+mn-lt"/>
                <a:ea typeface="+mn-ea"/>
                <a:cs typeface="+mn-ea"/>
                <a:sym typeface="+mn-lt"/>
              </a:rPr>
              <a:t>gcMeta</a:t>
            </a:r>
            <a:r>
              <a:rPr lang="en-US" sz="24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CA" sz="2400" b="1" dirty="0">
                <a:latin typeface="+mn-lt"/>
                <a:ea typeface="+mn-ea"/>
                <a:cs typeface="+mn-ea"/>
                <a:sym typeface="+mn-lt"/>
                <a:hlinkClick r:id="rId5"/>
              </a:rPr>
              <a:t>https://gcmeta.wdcm.org/</a:t>
            </a:r>
            <a:r>
              <a:rPr lang="en-CA" sz="2400" b="1" dirty="0"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indent="0">
              <a:buNone/>
            </a:pPr>
            <a:endParaRPr lang="en-CA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收录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3070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个项目，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120TB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数据，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90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个工具</a:t>
            </a:r>
            <a:endParaRPr lang="en-US" altLang="zh-CN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endParaRPr lang="en-US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1800" dirty="0"/>
              <a:t>Shi, W.</a:t>
            </a:r>
            <a:r>
              <a:rPr lang="en-US" altLang="zh-CN" sz="1800" i="1" dirty="0"/>
              <a:t> et al.</a:t>
            </a:r>
            <a:r>
              <a:rPr lang="en-US" altLang="zh-CN" sz="1800" dirty="0"/>
              <a:t> </a:t>
            </a:r>
            <a:r>
              <a:rPr lang="en-US" altLang="zh-CN" sz="1800" dirty="0" err="1"/>
              <a:t>gcMeta</a:t>
            </a:r>
            <a:r>
              <a:rPr lang="en-US" altLang="zh-CN" sz="1800" dirty="0"/>
              <a:t>: a Global Catalogue of Metagenomics platform to support the archiving, standardization and analysis of microbiome data. </a:t>
            </a:r>
            <a:r>
              <a:rPr lang="en-US" altLang="zh-CN" sz="1800" i="1" dirty="0"/>
              <a:t>Nucleic Acids Res.</a:t>
            </a:r>
            <a:r>
              <a:rPr lang="en-US" altLang="zh-CN" sz="1800" dirty="0"/>
              <a:t> </a:t>
            </a:r>
            <a:r>
              <a:rPr lang="en-US" altLang="zh-CN" sz="1800" b="1" dirty="0"/>
              <a:t>47</a:t>
            </a:r>
            <a:r>
              <a:rPr lang="en-US" altLang="zh-CN" sz="1800" dirty="0"/>
              <a:t>, D637-D648, doi:10.1093/</a:t>
            </a:r>
            <a:r>
              <a:rPr lang="en-US" altLang="zh-CN" sz="1800" dirty="0" err="1"/>
              <a:t>nar</a:t>
            </a:r>
            <a:r>
              <a:rPr lang="en-US" altLang="zh-CN" sz="1800" dirty="0"/>
              <a:t>/gky1008 (2019).</a:t>
            </a:r>
          </a:p>
        </p:txBody>
      </p:sp>
    </p:spTree>
    <p:extLst>
      <p:ext uri="{BB962C8B-B14F-4D97-AF65-F5344CB8AC3E}">
        <p14:creationId xmlns:p14="http://schemas.microsoft.com/office/powerpoint/2010/main" val="2241892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7183CB-5E9E-4F38-A5CC-CDDDBABD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41</a:t>
            </a:fld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51" name="内容占位符 3">
            <a:extLst>
              <a:ext uri="{FF2B5EF4-FFF2-40B4-BE49-F238E27FC236}">
                <a16:creationId xmlns:a16="http://schemas.microsoft.com/office/drawing/2014/main" id="{730A7980-BC22-40CF-BD4F-F4248E9CF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528159"/>
              </p:ext>
            </p:extLst>
          </p:nvPr>
        </p:nvGraphicFramePr>
        <p:xfrm>
          <a:off x="694273" y="800071"/>
          <a:ext cx="11476037" cy="5848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F88BF12-ED68-45E2-AA83-3930B51C2F2B}"/>
              </a:ext>
            </a:extLst>
          </p:cNvPr>
          <p:cNvCxnSpPr/>
          <p:nvPr/>
        </p:nvCxnSpPr>
        <p:spPr bwMode="auto">
          <a:xfrm>
            <a:off x="3801478" y="2009044"/>
            <a:ext cx="14605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97535A1-1E6C-4A58-997C-8F2856158C00}"/>
              </a:ext>
            </a:extLst>
          </p:cNvPr>
          <p:cNvGrpSpPr/>
          <p:nvPr/>
        </p:nvGrpSpPr>
        <p:grpSpPr>
          <a:xfrm>
            <a:off x="3764055" y="1507360"/>
            <a:ext cx="1548408" cy="949832"/>
            <a:chOff x="3704783" y="1064188"/>
            <a:chExt cx="1548408" cy="949832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68017F2-8F6C-4D61-A4AA-C4D946E8DA9D}"/>
                </a:ext>
              </a:extLst>
            </p:cNvPr>
            <p:cNvSpPr/>
            <p:nvPr/>
          </p:nvSpPr>
          <p:spPr>
            <a:xfrm>
              <a:off x="3704783" y="1064188"/>
              <a:ext cx="1391701" cy="8494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76E356F-F7D0-4F04-96BA-CA19B51896DF}"/>
                </a:ext>
              </a:extLst>
            </p:cNvPr>
            <p:cNvSpPr/>
            <p:nvPr/>
          </p:nvSpPr>
          <p:spPr>
            <a:xfrm>
              <a:off x="3742206" y="1164525"/>
              <a:ext cx="1510985" cy="8494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rgbClr val="0070C0"/>
                  </a:solidFill>
                  <a:cs typeface="+mn-ea"/>
                  <a:sym typeface="+mn-lt"/>
                </a:rPr>
                <a:t>质量控制</a:t>
              </a:r>
              <a:endParaRPr lang="en-US" altLang="zh-CN" sz="1200" kern="1200" dirty="0">
                <a:solidFill>
                  <a:srgbClr val="0070C0"/>
                </a:solidFill>
                <a:cs typeface="+mn-ea"/>
                <a:sym typeface="+mn-lt"/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dirty="0">
                  <a:solidFill>
                    <a:srgbClr val="0070C0"/>
                  </a:solidFill>
                  <a:cs typeface="+mn-ea"/>
                  <a:sym typeface="+mn-lt"/>
                </a:rPr>
                <a:t>去宿主</a:t>
              </a:r>
              <a:endParaRPr lang="zh-CN" altLang="en-US" sz="1200" kern="12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047F61D5-D4AF-4FBB-8129-695AE3B28E2D}"/>
              </a:ext>
            </a:extLst>
          </p:cNvPr>
          <p:cNvSpPr/>
          <p:nvPr/>
        </p:nvSpPr>
        <p:spPr>
          <a:xfrm>
            <a:off x="3702470" y="2297641"/>
            <a:ext cx="1650733" cy="4690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序列比对至参考数据库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FA93057-39AD-48E9-9FCE-F80DA7D4E4F9}"/>
              </a:ext>
            </a:extLst>
          </p:cNvPr>
          <p:cNvSpPr/>
          <p:nvPr/>
        </p:nvSpPr>
        <p:spPr>
          <a:xfrm>
            <a:off x="6540749" y="2283447"/>
            <a:ext cx="871559" cy="4690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组装</a:t>
            </a: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拼接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34FB1DE-0B15-4BCC-884B-783E253DB62D}"/>
              </a:ext>
            </a:extLst>
          </p:cNvPr>
          <p:cNvSpPr/>
          <p:nvPr/>
        </p:nvSpPr>
        <p:spPr>
          <a:xfrm>
            <a:off x="5736803" y="3302672"/>
            <a:ext cx="870030" cy="4690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基因预测</a:t>
            </a:r>
            <a:endParaRPr lang="en-US" altLang="zh-CN" sz="1200" dirty="0">
              <a:solidFill>
                <a:srgbClr val="0070C0"/>
              </a:solidFill>
              <a:cs typeface="+mn-ea"/>
              <a:sym typeface="+mn-lt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基因去冗余 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2127D7F-30F5-47CA-9704-59A0D18D93B8}"/>
              </a:ext>
            </a:extLst>
          </p:cNvPr>
          <p:cNvCxnSpPr/>
          <p:nvPr/>
        </p:nvCxnSpPr>
        <p:spPr bwMode="auto">
          <a:xfrm>
            <a:off x="4481644" y="4325142"/>
            <a:ext cx="7796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F850EAE-8A43-4420-8FB1-5CF97CFE1CA9}"/>
              </a:ext>
            </a:extLst>
          </p:cNvPr>
          <p:cNvGrpSpPr/>
          <p:nvPr/>
        </p:nvGrpSpPr>
        <p:grpSpPr>
          <a:xfrm>
            <a:off x="4553914" y="3647245"/>
            <a:ext cx="824907" cy="1001720"/>
            <a:chOff x="4494642" y="3204073"/>
            <a:chExt cx="824907" cy="100172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6440F19-74B3-420D-B46C-5E44C43EE6F2}"/>
                </a:ext>
              </a:extLst>
            </p:cNvPr>
            <p:cNvSpPr/>
            <p:nvPr/>
          </p:nvSpPr>
          <p:spPr>
            <a:xfrm>
              <a:off x="4517733" y="3204073"/>
              <a:ext cx="801816" cy="8494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C330A9-D9E3-4FA6-A7FA-B414AE833596}"/>
                </a:ext>
              </a:extLst>
            </p:cNvPr>
            <p:cNvSpPr/>
            <p:nvPr/>
          </p:nvSpPr>
          <p:spPr>
            <a:xfrm>
              <a:off x="4494642" y="3356298"/>
              <a:ext cx="750952" cy="8494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dirty="0">
                  <a:solidFill>
                    <a:srgbClr val="0070C0"/>
                  </a:solidFill>
                  <a:cs typeface="+mn-ea"/>
                  <a:sym typeface="+mn-lt"/>
                </a:rPr>
                <a:t>定量</a:t>
              </a:r>
              <a:endParaRPr lang="zh-CN" altLang="en-US" sz="1200" kern="12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EF2F2FE5-18E8-40EB-89DB-F9E467DCAAB2}"/>
              </a:ext>
            </a:extLst>
          </p:cNvPr>
          <p:cNvSpPr/>
          <p:nvPr/>
        </p:nvSpPr>
        <p:spPr>
          <a:xfrm>
            <a:off x="7521914" y="3231003"/>
            <a:ext cx="1006656" cy="8494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分箱</a:t>
            </a: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(Binning)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4E501DB-2B12-405F-A538-A425E3E3BF77}"/>
              </a:ext>
            </a:extLst>
          </p:cNvPr>
          <p:cNvSpPr/>
          <p:nvPr/>
        </p:nvSpPr>
        <p:spPr>
          <a:xfrm>
            <a:off x="2992469" y="5844469"/>
            <a:ext cx="1274243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 err="1">
                <a:solidFill>
                  <a:srgbClr val="0070C0"/>
                </a:solidFill>
                <a:cs typeface="+mn-ea"/>
                <a:sym typeface="+mn-lt"/>
              </a:rPr>
              <a:t>GhostKOALA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42C4002-F39B-4046-83C1-1CF4B5343E4F}"/>
              </a:ext>
            </a:extLst>
          </p:cNvPr>
          <p:cNvSpPr/>
          <p:nvPr/>
        </p:nvSpPr>
        <p:spPr>
          <a:xfrm>
            <a:off x="5155756" y="5841300"/>
            <a:ext cx="1298135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 err="1">
                <a:solidFill>
                  <a:srgbClr val="0070C0"/>
                </a:solidFill>
                <a:cs typeface="+mn-ea"/>
                <a:sym typeface="+mn-lt"/>
              </a:rPr>
              <a:t>eggNOG</a:t>
            </a: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-mapper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B7C2F99-0696-4FBC-B5AE-3B54F1BB4253}"/>
              </a:ext>
            </a:extLst>
          </p:cNvPr>
          <p:cNvSpPr/>
          <p:nvPr/>
        </p:nvSpPr>
        <p:spPr>
          <a:xfrm>
            <a:off x="5918538" y="4581181"/>
            <a:ext cx="1274243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基因注释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B12DD66-9A0A-4CC9-8C15-8432CB36A116}"/>
              </a:ext>
            </a:extLst>
          </p:cNvPr>
          <p:cNvSpPr/>
          <p:nvPr/>
        </p:nvSpPr>
        <p:spPr>
          <a:xfrm>
            <a:off x="7839151" y="5852310"/>
            <a:ext cx="628012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 err="1">
                <a:solidFill>
                  <a:srgbClr val="0070C0"/>
                </a:solidFill>
                <a:cs typeface="+mn-ea"/>
                <a:sym typeface="+mn-lt"/>
              </a:rPr>
              <a:t>dbCAN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97E719F-8213-4F9B-9609-AD4AE81F850D}"/>
              </a:ext>
            </a:extLst>
          </p:cNvPr>
          <p:cNvSpPr/>
          <p:nvPr/>
        </p:nvSpPr>
        <p:spPr>
          <a:xfrm>
            <a:off x="10352065" y="5841301"/>
            <a:ext cx="459249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RGI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5D9F0F0-0A41-493D-BABC-E9CD8D8DB392}"/>
              </a:ext>
            </a:extLst>
          </p:cNvPr>
          <p:cNvSpPr/>
          <p:nvPr/>
        </p:nvSpPr>
        <p:spPr bwMode="auto">
          <a:xfrm>
            <a:off x="2049538" y="1624974"/>
            <a:ext cx="5393556" cy="740406"/>
          </a:xfrm>
          <a:prstGeom prst="rect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5C6E2EC-0ADB-4C70-849A-1F4D9DDA1717}"/>
              </a:ext>
            </a:extLst>
          </p:cNvPr>
          <p:cNvGrpSpPr/>
          <p:nvPr/>
        </p:nvGrpSpPr>
        <p:grpSpPr>
          <a:xfrm>
            <a:off x="730575" y="1558319"/>
            <a:ext cx="1779345" cy="807061"/>
            <a:chOff x="671303" y="1115147"/>
            <a:chExt cx="1779345" cy="849495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EA86960-F05D-4722-B38E-FA4213318258}"/>
                </a:ext>
              </a:extLst>
            </p:cNvPr>
            <p:cNvSpPr/>
            <p:nvPr/>
          </p:nvSpPr>
          <p:spPr>
            <a:xfrm>
              <a:off x="1176404" y="1115147"/>
              <a:ext cx="1274243" cy="8494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84093A0-AE13-4497-B143-CB8DBA6CA6A3}"/>
                </a:ext>
              </a:extLst>
            </p:cNvPr>
            <p:cNvSpPr/>
            <p:nvPr/>
          </p:nvSpPr>
          <p:spPr>
            <a:xfrm>
              <a:off x="671303" y="1181802"/>
              <a:ext cx="1779345" cy="7828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b="1" dirty="0">
                  <a:solidFill>
                    <a:srgbClr val="C00000"/>
                  </a:solidFill>
                  <a:cs typeface="+mn-ea"/>
                  <a:sym typeface="+mn-lt"/>
                </a:rPr>
                <a:t>①</a:t>
              </a:r>
              <a:r>
                <a:rPr lang="zh-CN" altLang="en-US" sz="1600" b="1" dirty="0">
                  <a:solidFill>
                    <a:srgbClr val="C00000"/>
                  </a:solidFill>
                  <a:cs typeface="+mn-ea"/>
                  <a:sym typeface="+mn-lt"/>
                </a:rPr>
                <a:t>数据预处理</a:t>
              </a:r>
              <a:endParaRPr lang="zh-CN" altLang="en-US" sz="1600" b="1" kern="1200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CB4F76E2-BA9D-4C38-91AC-E6EFFAE1419C}"/>
              </a:ext>
            </a:extLst>
          </p:cNvPr>
          <p:cNvSpPr/>
          <p:nvPr/>
        </p:nvSpPr>
        <p:spPr bwMode="auto">
          <a:xfrm>
            <a:off x="2750543" y="2401452"/>
            <a:ext cx="2605495" cy="117721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0221199-5F9D-4F0D-9A2A-7B4FA11185DC}"/>
              </a:ext>
            </a:extLst>
          </p:cNvPr>
          <p:cNvSpPr/>
          <p:nvPr/>
        </p:nvSpPr>
        <p:spPr bwMode="auto">
          <a:xfrm>
            <a:off x="6495252" y="2401453"/>
            <a:ext cx="1650733" cy="1169142"/>
          </a:xfrm>
          <a:prstGeom prst="rect">
            <a:avLst/>
          </a:prstGeom>
          <a:noFill/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E9C6726-D2B2-42D7-AFBE-A3DCF189F7D7}"/>
              </a:ext>
            </a:extLst>
          </p:cNvPr>
          <p:cNvSpPr/>
          <p:nvPr/>
        </p:nvSpPr>
        <p:spPr>
          <a:xfrm>
            <a:off x="5560666" y="2721100"/>
            <a:ext cx="1274243" cy="8494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BCE8EA3-71B7-42E8-86EA-418EDFF7A533}"/>
              </a:ext>
            </a:extLst>
          </p:cNvPr>
          <p:cNvSpPr/>
          <p:nvPr/>
        </p:nvSpPr>
        <p:spPr>
          <a:xfrm>
            <a:off x="3335845" y="6137336"/>
            <a:ext cx="506022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常用物种和功能基因注释数据库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图标右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)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和对应的软件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图标下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sz="14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6636915-C98B-4E1D-8542-18EECC49ADFC}"/>
              </a:ext>
            </a:extLst>
          </p:cNvPr>
          <p:cNvSpPr/>
          <p:nvPr/>
        </p:nvSpPr>
        <p:spPr>
          <a:xfrm>
            <a:off x="2725561" y="3651617"/>
            <a:ext cx="801816" cy="8494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0791394-BBFD-4085-A9AD-E5FC1471860B}"/>
              </a:ext>
            </a:extLst>
          </p:cNvPr>
          <p:cNvSpPr/>
          <p:nvPr/>
        </p:nvSpPr>
        <p:spPr>
          <a:xfrm>
            <a:off x="978802" y="2408107"/>
            <a:ext cx="1746760" cy="11772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l" defTabSz="622300">
              <a:spcBef>
                <a:spcPct val="0"/>
              </a:spcBef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②</a:t>
            </a:r>
            <a:r>
              <a:rPr lang="zh-CN" altLang="en-US" sz="1600" b="1" dirty="0">
                <a:solidFill>
                  <a:srgbClr val="FF0000"/>
                </a:solidFill>
                <a:cs typeface="+mn-ea"/>
                <a:sym typeface="+mn-lt"/>
              </a:rPr>
              <a:t>基于读长分析</a:t>
            </a:r>
            <a:endParaRPr lang="en-US" altLang="zh-CN" sz="1600" b="1" dirty="0">
              <a:solidFill>
                <a:srgbClr val="FF0000"/>
              </a:solidFill>
              <a:cs typeface="+mn-ea"/>
              <a:sym typeface="+mn-lt"/>
            </a:endParaRPr>
          </a:p>
          <a:p>
            <a:pPr lvl="0" algn="l" defTabSz="622300">
              <a:spcBef>
                <a:spcPct val="0"/>
              </a:spcBef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(Read-based)</a:t>
            </a:r>
            <a:endParaRPr lang="en-US" altLang="zh-CN" sz="1600" b="1" kern="12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EFD1AA3-64C5-44A0-A651-91A396ED6743}"/>
              </a:ext>
            </a:extLst>
          </p:cNvPr>
          <p:cNvSpPr/>
          <p:nvPr/>
        </p:nvSpPr>
        <p:spPr>
          <a:xfrm>
            <a:off x="8282147" y="2605822"/>
            <a:ext cx="2113586" cy="8494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b="1" dirty="0">
                <a:solidFill>
                  <a:srgbClr val="7030A0"/>
                </a:solidFill>
                <a:cs typeface="+mn-ea"/>
                <a:sym typeface="+mn-lt"/>
              </a:rPr>
              <a:t>③</a:t>
            </a:r>
            <a:r>
              <a:rPr lang="zh-CN" altLang="en-US" sz="1600" b="1" dirty="0">
                <a:solidFill>
                  <a:srgbClr val="7030A0"/>
                </a:solidFill>
                <a:cs typeface="+mn-ea"/>
                <a:sym typeface="+mn-lt"/>
              </a:rPr>
              <a:t>组装</a:t>
            </a:r>
            <a:r>
              <a:rPr lang="en-US" altLang="zh-CN" sz="1600" b="1" dirty="0">
                <a:solidFill>
                  <a:srgbClr val="7030A0"/>
                </a:solidFill>
                <a:cs typeface="+mn-ea"/>
                <a:sym typeface="+mn-lt"/>
              </a:rPr>
              <a:t>/</a:t>
            </a:r>
            <a:r>
              <a:rPr lang="zh-CN" altLang="en-US" sz="1600" b="1" dirty="0">
                <a:solidFill>
                  <a:srgbClr val="7030A0"/>
                </a:solidFill>
                <a:cs typeface="+mn-ea"/>
                <a:sym typeface="+mn-lt"/>
              </a:rPr>
              <a:t>拼接分析</a:t>
            </a:r>
            <a:r>
              <a:rPr lang="en-US" altLang="zh-CN" sz="1600" b="1" dirty="0">
                <a:solidFill>
                  <a:srgbClr val="7030A0"/>
                </a:solidFill>
                <a:cs typeface="+mn-ea"/>
                <a:sym typeface="+mn-lt"/>
              </a:rPr>
              <a:t>(Assemble-based)</a:t>
            </a:r>
            <a:endParaRPr lang="zh-CN" altLang="en-US" sz="1600" b="1" kern="1200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9219A7F-4A78-4AE3-A775-7B2D01379144}"/>
              </a:ext>
            </a:extLst>
          </p:cNvPr>
          <p:cNvSpPr/>
          <p:nvPr/>
        </p:nvSpPr>
        <p:spPr>
          <a:xfrm>
            <a:off x="780909" y="5841302"/>
            <a:ext cx="725648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Kraken2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83" name="标题 1">
            <a:extLst>
              <a:ext uri="{FF2B5EF4-FFF2-40B4-BE49-F238E27FC236}">
                <a16:creationId xmlns:a16="http://schemas.microsoft.com/office/drawing/2014/main" id="{EE0A9153-DB78-4B67-9F98-4383CA48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13" y="613096"/>
            <a:ext cx="9633222" cy="795337"/>
          </a:xfrm>
        </p:spPr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宏基因组分析流程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9449BA6-5959-4169-BC98-11C70E1F2017}"/>
              </a:ext>
            </a:extLst>
          </p:cNvPr>
          <p:cNvSpPr/>
          <p:nvPr/>
        </p:nvSpPr>
        <p:spPr>
          <a:xfrm>
            <a:off x="7996488" y="1483228"/>
            <a:ext cx="4173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cs typeface="+mn-ea"/>
                <a:sym typeface="+mn-lt"/>
              </a:rPr>
              <a:t>Xu-Bo Qian,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Yi-Ping Xu, Lei Chen, Fu-Xiang Sun, Mei-Ping Lu &amp; </a:t>
            </a:r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. A guide to human microbiome research: study design, sample collection, and bioinformatics analysis. </a:t>
            </a:r>
            <a:r>
              <a:rPr lang="en-US" altLang="zh-CN" sz="1200" b="1" i="1" dirty="0">
                <a:cs typeface="+mn-ea"/>
                <a:sym typeface="+mn-lt"/>
              </a:rPr>
              <a:t>Chinese Medical Journal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8"/>
              </a:rPr>
              <a:t>https://doi.org/10.1097/CM9.0000000000000871</a:t>
            </a:r>
            <a:r>
              <a:rPr lang="en-US" altLang="zh-CN" sz="1200" dirty="0">
                <a:cs typeface="+mn-ea"/>
                <a:sym typeface="+mn-lt"/>
              </a:rPr>
              <a:t>  (</a:t>
            </a:r>
            <a:r>
              <a:rPr lang="en-US" altLang="zh-CN" sz="1200" b="1" dirty="0">
                <a:cs typeface="+mn-ea"/>
                <a:sym typeface="+mn-lt"/>
              </a:rPr>
              <a:t>2020</a:t>
            </a:r>
            <a:r>
              <a:rPr lang="en-US" altLang="zh-CN" sz="1200" dirty="0">
                <a:cs typeface="+mn-ea"/>
                <a:sym typeface="+mn-lt"/>
              </a:rPr>
              <a:t>).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62A5DC6-B5CB-44ED-818B-B178138F1B8B}"/>
              </a:ext>
            </a:extLst>
          </p:cNvPr>
          <p:cNvSpPr/>
          <p:nvPr/>
        </p:nvSpPr>
        <p:spPr>
          <a:xfrm>
            <a:off x="2750543" y="6468146"/>
            <a:ext cx="6483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9"/>
              </a:rPr>
              <a:t>CMJ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9"/>
              </a:rPr>
              <a:t>：人类微生物组研究设计、样本采集和生物信息分析指南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63704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1EDA02B-29E5-4E3C-9D57-8D560491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18023-0542-49D8-A261-ABED0E98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BioConda</a:t>
            </a:r>
            <a:r>
              <a:rPr lang="zh-CN" altLang="en-US" dirty="0"/>
              <a:t>是</a:t>
            </a:r>
            <a:r>
              <a:rPr lang="en-US" altLang="zh-CN" dirty="0"/>
              <a:t>Conda</a:t>
            </a:r>
            <a:r>
              <a:rPr lang="zh-CN" altLang="en-US" dirty="0"/>
              <a:t>的生物信息软件专用频道</a:t>
            </a:r>
          </a:p>
          <a:p>
            <a:r>
              <a:rPr lang="zh-CN" altLang="en-US" dirty="0"/>
              <a:t>软件清单 </a:t>
            </a:r>
            <a:r>
              <a:rPr lang="en-US" altLang="zh-CN" dirty="0">
                <a:hlinkClick r:id="rId2"/>
              </a:rPr>
              <a:t>https://bioconda.github.io/conda-recipe_index.html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13799</a:t>
            </a:r>
            <a:r>
              <a:rPr lang="zh-CN" altLang="en-US" dirty="0"/>
              <a:t>个生物信息软件及常多版本，如收录</a:t>
            </a:r>
            <a:r>
              <a:rPr lang="en-US" altLang="zh-CN" dirty="0"/>
              <a:t>fastqc</a:t>
            </a:r>
            <a:r>
              <a:rPr lang="zh-CN" altLang="en-US" dirty="0"/>
              <a:t>的</a:t>
            </a:r>
            <a:r>
              <a:rPr lang="en-US" altLang="zh-CN" dirty="0"/>
              <a:t>25</a:t>
            </a:r>
            <a:r>
              <a:rPr lang="zh-CN" altLang="en-US" dirty="0"/>
              <a:t>个版本</a:t>
            </a:r>
          </a:p>
          <a:p>
            <a:r>
              <a:rPr lang="zh-CN" altLang="en-US" dirty="0"/>
              <a:t>超</a:t>
            </a:r>
            <a:r>
              <a:rPr lang="en-US" altLang="zh-CN" dirty="0"/>
              <a:t>850</a:t>
            </a:r>
            <a:r>
              <a:rPr lang="zh-CN" altLang="en-US" dirty="0"/>
              <a:t>人添加、修改、升级和维护软件清单</a:t>
            </a:r>
          </a:p>
          <a:p>
            <a:r>
              <a:rPr lang="en-US" altLang="zh-CN" dirty="0"/>
              <a:t>2018</a:t>
            </a:r>
            <a:r>
              <a:rPr lang="zh-CN" altLang="en-US" dirty="0"/>
              <a:t>年发表于</a:t>
            </a:r>
            <a:r>
              <a:rPr lang="en-US" altLang="zh-CN" dirty="0"/>
              <a:t>Nature Methods</a:t>
            </a:r>
            <a:r>
              <a:rPr lang="zh-CN" altLang="en-US" dirty="0"/>
              <a:t>，以后可以优雅的引用它</a:t>
            </a:r>
            <a:r>
              <a:rPr lang="en-US" altLang="zh-CN" dirty="0"/>
              <a:t>(</a:t>
            </a:r>
            <a:r>
              <a:rPr lang="zh-CN" altLang="en-US" dirty="0"/>
              <a:t>吃水不忘挖井人</a:t>
            </a:r>
            <a:r>
              <a:rPr lang="en-US" altLang="zh-CN" dirty="0"/>
              <a:t>)</a:t>
            </a:r>
            <a:r>
              <a:rPr lang="zh-CN" altLang="en-US" dirty="0"/>
              <a:t>，两年内被引</a:t>
            </a:r>
            <a:r>
              <a:rPr lang="en-US" altLang="zh-CN" dirty="0"/>
              <a:t>200+</a:t>
            </a:r>
            <a:r>
              <a:rPr lang="zh-CN" altLang="en-US" dirty="0"/>
              <a:t>次</a:t>
            </a:r>
          </a:p>
          <a:p>
            <a:r>
              <a:rPr lang="zh-CN" altLang="en-US" dirty="0"/>
              <a:t>添加频道：</a:t>
            </a:r>
            <a:r>
              <a:rPr lang="en-US" altLang="zh-CN" dirty="0"/>
              <a:t>conda config --add channels </a:t>
            </a:r>
            <a:r>
              <a:rPr lang="en-US" altLang="zh-CN" dirty="0" err="1"/>
              <a:t>bioconda</a:t>
            </a:r>
            <a:endParaRPr lang="en-US" altLang="zh-CN" dirty="0"/>
          </a:p>
          <a:p>
            <a:r>
              <a:rPr lang="zh-CN" altLang="en-US" sz="2800" dirty="0">
                <a:cs typeface="+mn-ea"/>
                <a:sym typeface="+mn-lt"/>
                <a:hlinkClick r:id="rId3"/>
              </a:rPr>
              <a:t>使用方法：</a:t>
            </a:r>
            <a:r>
              <a:rPr lang="en-US" altLang="zh-CN" sz="2800" dirty="0">
                <a:cs typeface="+mn-ea"/>
                <a:sym typeface="+mn-lt"/>
                <a:hlinkClick r:id="rId3"/>
              </a:rPr>
              <a:t>Nature Methods</a:t>
            </a:r>
            <a:r>
              <a:rPr lang="zh-CN" altLang="en-US" sz="2800" dirty="0">
                <a:cs typeface="+mn-ea"/>
                <a:sym typeface="+mn-lt"/>
                <a:hlinkClick r:id="rId3"/>
              </a:rPr>
              <a:t>：</a:t>
            </a:r>
            <a:r>
              <a:rPr lang="en-US" altLang="zh-CN" sz="2800" dirty="0" err="1">
                <a:cs typeface="+mn-ea"/>
                <a:sym typeface="+mn-lt"/>
                <a:hlinkClick r:id="rId3"/>
              </a:rPr>
              <a:t>Bioconda</a:t>
            </a:r>
            <a:r>
              <a:rPr lang="zh-CN" altLang="en-US" sz="2800" dirty="0">
                <a:cs typeface="+mn-ea"/>
                <a:sym typeface="+mn-lt"/>
                <a:hlinkClick r:id="rId3"/>
              </a:rPr>
              <a:t>解决生物软件安装的烦恼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03B0B45-6B92-4867-ABC3-DFBBAC5D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软件安装</a:t>
            </a:r>
            <a:r>
              <a:rPr lang="en-US" altLang="zh-CN" dirty="0"/>
              <a:t>——</a:t>
            </a:r>
            <a:r>
              <a:rPr lang="en-US" altLang="zh-CN" dirty="0" err="1"/>
              <a:t>BioConda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4EBB3B-DFF2-40A8-AA0C-4A4D980256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4" y="-1173"/>
            <a:ext cx="3485322" cy="5669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D7935D-F273-4CE2-9DDA-F0C6D3511C09}"/>
              </a:ext>
            </a:extLst>
          </p:cNvPr>
          <p:cNvSpPr/>
          <p:nvPr/>
        </p:nvSpPr>
        <p:spPr>
          <a:xfrm>
            <a:off x="1922326" y="6230036"/>
            <a:ext cx="9340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cs typeface="+mn-ea"/>
                <a:sym typeface="+mn-lt"/>
                <a:hlinkClick r:id="rId5"/>
              </a:rPr>
              <a:t>Grüning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, B.</a:t>
            </a:r>
            <a:r>
              <a:rPr lang="en-US" altLang="zh-CN" sz="1400" i="1" dirty="0">
                <a:cs typeface="+mn-ea"/>
                <a:sym typeface="+mn-lt"/>
                <a:hlinkClick r:id="rId5"/>
              </a:rPr>
              <a:t> et al.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 </a:t>
            </a:r>
            <a:r>
              <a:rPr lang="en-US" altLang="zh-CN" sz="1400" dirty="0" err="1">
                <a:cs typeface="+mn-ea"/>
                <a:sym typeface="+mn-lt"/>
                <a:hlinkClick r:id="rId5"/>
              </a:rPr>
              <a:t>Bioconda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: sustainable and comprehensive software distribution for the life sciences. </a:t>
            </a:r>
            <a:r>
              <a:rPr lang="en-US" altLang="zh-CN" sz="1400" i="1" dirty="0">
                <a:cs typeface="+mn-ea"/>
                <a:sym typeface="+mn-lt"/>
                <a:hlinkClick r:id="rId5"/>
              </a:rPr>
              <a:t>Nat. Methods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 </a:t>
            </a:r>
            <a:r>
              <a:rPr lang="en-US" altLang="zh-CN" sz="1400" b="1" dirty="0">
                <a:cs typeface="+mn-ea"/>
                <a:sym typeface="+mn-lt"/>
                <a:hlinkClick r:id="rId5"/>
              </a:rPr>
              <a:t>15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, 475-476, doi:10.1038/s41592-018-0046-7 (2018).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2480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013A-8547-4A8D-9E55-200FD8EB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国家微生物科学数据中心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9D7515C-F70B-4F35-BDBC-A752BD511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331" y="1460950"/>
            <a:ext cx="10307368" cy="48779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F53908-44B5-4434-A7D3-A5B8996D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E175BB-8314-42EA-8D95-01D6E62E34F4}"/>
              </a:ext>
            </a:extLst>
          </p:cNvPr>
          <p:cNvSpPr txBox="1"/>
          <p:nvPr/>
        </p:nvSpPr>
        <p:spPr>
          <a:xfrm>
            <a:off x="4071703" y="6413502"/>
            <a:ext cx="373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微生物组常用数据库国内备份站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B990A4-8CDB-459B-AB16-535664C91AEF}"/>
              </a:ext>
            </a:extLst>
          </p:cNvPr>
          <p:cNvSpPr txBox="1"/>
          <p:nvPr/>
        </p:nvSpPr>
        <p:spPr>
          <a:xfrm>
            <a:off x="1019331" y="2656306"/>
            <a:ext cx="2926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http://nmdc.cn/</a:t>
            </a:r>
            <a:r>
              <a:rPr lang="zh-CN" alt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018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BA50C-78FA-477C-9328-C8CF14F9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微生物组数据库国内下载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C634AB1-CFC1-4F0D-914B-32E43533E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1716" y="1384300"/>
            <a:ext cx="10320630" cy="495458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99E5C3-E1A7-43AC-BBA0-51A42F6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9FE11F-3884-40DC-BF56-755262490FD7}"/>
              </a:ext>
            </a:extLst>
          </p:cNvPr>
          <p:cNvSpPr txBox="1"/>
          <p:nvPr/>
        </p:nvSpPr>
        <p:spPr>
          <a:xfrm>
            <a:off x="4837016" y="6409295"/>
            <a:ext cx="373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微生物组常用数据库国内备份站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16997F-CFE7-4FB1-B194-3BF6919E51B7}"/>
              </a:ext>
            </a:extLst>
          </p:cNvPr>
          <p:cNvSpPr txBox="1"/>
          <p:nvPr/>
        </p:nvSpPr>
        <p:spPr>
          <a:xfrm>
            <a:off x="3540173" y="1384300"/>
            <a:ext cx="610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http://nmdc.cn/datadownload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748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1E21B1B-BEFC-4BD4-AA96-387C3F8B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E3D3F-E424-423C-940A-07BF966DE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1soft_db.sh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：软件和数据库安装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2pipeline.sh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：分析流程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lvl="1"/>
            <a:r>
              <a:rPr lang="zh-CN" altLang="en-US" dirty="0"/>
              <a:t>数据质量控制和去宿主</a:t>
            </a:r>
            <a:endParaRPr lang="en-US" altLang="zh-CN" dirty="0"/>
          </a:p>
          <a:p>
            <a:pPr lvl="1"/>
            <a:r>
              <a:rPr lang="zh-CN" altLang="en-US" dirty="0"/>
              <a:t>有参分析流程</a:t>
            </a:r>
            <a:r>
              <a:rPr lang="en-US" altLang="zh-CN" dirty="0"/>
              <a:t>HUMAnN2</a:t>
            </a:r>
          </a:p>
          <a:p>
            <a:pPr lvl="1"/>
            <a:r>
              <a:rPr lang="zh-CN" altLang="en-US" dirty="0"/>
              <a:t>组装拼接流程</a:t>
            </a:r>
            <a:endParaRPr lang="en-US" altLang="zh-CN" dirty="0"/>
          </a:p>
          <a:p>
            <a:pPr lvl="1"/>
            <a:r>
              <a:rPr lang="zh-CN" altLang="en-US" dirty="0"/>
              <a:t>分箱和基因组分析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3FAQ.sh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：常见问题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1027979-D745-4BC5-9766-8388F721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易宏基因组</a:t>
            </a:r>
            <a:r>
              <a:rPr lang="en-US" altLang="zh-CN" dirty="0"/>
              <a:t>(</a:t>
            </a:r>
            <a:r>
              <a:rPr lang="en-US" altLang="zh-CN" dirty="0" err="1"/>
              <a:t>EasyMetagenome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9C046A-3BDC-496E-9F70-C134F91F110A}"/>
              </a:ext>
            </a:extLst>
          </p:cNvPr>
          <p:cNvSpPr txBox="1"/>
          <p:nvPr/>
        </p:nvSpPr>
        <p:spPr>
          <a:xfrm>
            <a:off x="1969606" y="6390071"/>
            <a:ext cx="924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项目：</a:t>
            </a:r>
            <a:r>
              <a:rPr lang="en-US" altLang="zh-CN" dirty="0">
                <a:hlinkClick r:id="rId2"/>
              </a:rPr>
              <a:t>https://github.com/YongxinLiu/EasyMetagenome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A03412-EBE4-4015-AFF3-428D0E13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696" y="1409640"/>
            <a:ext cx="2478468" cy="48417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673DA9-E465-4B71-A1F2-68E7878E6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1409640"/>
            <a:ext cx="2507148" cy="48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93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46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微生物组分析概述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扩增子分析流程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宏基因组分析流程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数据可视化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CNS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文章套路总结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109795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5FDA24F-D73C-40A6-85A0-4246577F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67AAB4-3F5E-4C43-B5A6-928910472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8825" y="1507687"/>
            <a:ext cx="4415078" cy="4350936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548EFCE-53B5-47A7-96AF-5BE9BED1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常用的可视化工具</a:t>
            </a:r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CCBA6928-63EC-4E91-A3FE-D8389B3EB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7"/>
          <a:stretch/>
        </p:blipFill>
        <p:spPr>
          <a:xfrm>
            <a:off x="6490252" y="1507687"/>
            <a:ext cx="4709954" cy="43509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2524FA-3846-4E2B-A117-2BB872DEE722}"/>
              </a:ext>
            </a:extLst>
          </p:cNvPr>
          <p:cNvSpPr txBox="1"/>
          <p:nvPr/>
        </p:nvSpPr>
        <p:spPr>
          <a:xfrm>
            <a:off x="1401418" y="5954401"/>
            <a:ext cx="469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Excel / GraphPad / </a:t>
            </a:r>
            <a:r>
              <a:rPr lang="en-US" altLang="zh-CN" dirty="0" err="1"/>
              <a:t>SigmaPlot</a:t>
            </a:r>
            <a:endParaRPr lang="en-US" altLang="zh-CN" dirty="0"/>
          </a:p>
          <a:p>
            <a:pPr algn="ctr"/>
            <a:r>
              <a:rPr lang="zh-CN" altLang="en-US" dirty="0"/>
              <a:t>图形界面、入门简单、商业收费、不可重复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990C3D-F90C-4F03-AA58-7B5DE20FBF48}"/>
              </a:ext>
            </a:extLst>
          </p:cNvPr>
          <p:cNvSpPr txBox="1"/>
          <p:nvPr/>
        </p:nvSpPr>
        <p:spPr>
          <a:xfrm>
            <a:off x="6599583" y="5954401"/>
            <a:ext cx="478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 / Python / Java</a:t>
            </a:r>
          </a:p>
          <a:p>
            <a:pPr algn="ctr"/>
            <a:r>
              <a:rPr lang="zh-CN" altLang="en-US" dirty="0"/>
              <a:t>代码界面，入门略难，开源免费、可重复</a:t>
            </a:r>
          </a:p>
        </p:txBody>
      </p:sp>
    </p:spTree>
    <p:extLst>
      <p:ext uri="{BB962C8B-B14F-4D97-AF65-F5344CB8AC3E}">
        <p14:creationId xmlns:p14="http://schemas.microsoft.com/office/powerpoint/2010/main" val="1892515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1268AA1-A51E-4212-9FFC-D4B9FEBA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C8DC2D5-1247-4C90-B0C0-7F91CD0A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微生物组可视化</a:t>
            </a:r>
            <a:r>
              <a:rPr lang="en-US" altLang="zh-CN" dirty="0"/>
              <a:t>R</a:t>
            </a:r>
            <a:r>
              <a:rPr lang="zh-CN" altLang="en-US" dirty="0"/>
              <a:t>包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EB458E-B59D-40FB-8F42-9C50EDDC98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9" r="27450"/>
          <a:stretch/>
        </p:blipFill>
        <p:spPr>
          <a:xfrm>
            <a:off x="3981865" y="2003716"/>
            <a:ext cx="4228270" cy="30406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AFEC91-D732-4755-B1D5-92964CE6DB73}"/>
              </a:ext>
            </a:extLst>
          </p:cNvPr>
          <p:cNvSpPr/>
          <p:nvPr/>
        </p:nvSpPr>
        <p:spPr>
          <a:xfrm>
            <a:off x="1314232" y="5624853"/>
            <a:ext cx="109303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Oksanen, J.</a:t>
            </a:r>
            <a:r>
              <a:rPr lang="en-US" altLang="zh-CN" sz="1600" i="1" dirty="0">
                <a:latin typeface="+mn-lt"/>
                <a:ea typeface="+mn-ea"/>
                <a:cs typeface="+mn-ea"/>
                <a:sym typeface="+mn-lt"/>
              </a:rPr>
              <a:t> et al.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 The vegan package. </a:t>
            </a:r>
            <a:r>
              <a:rPr lang="en-US" altLang="zh-CN" sz="1600" b="1" i="1" dirty="0">
                <a:latin typeface="+mn-lt"/>
                <a:ea typeface="+mn-ea"/>
                <a:cs typeface="+mn-ea"/>
                <a:sym typeface="+mn-lt"/>
              </a:rPr>
              <a:t>Community ecology package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, 631-637 (2007).</a:t>
            </a:r>
          </a:p>
          <a:p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McMurdie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, P. J. &amp; Holmes, S. 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phyloseq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: An R Package. </a:t>
            </a:r>
            <a:r>
              <a:rPr lang="en-US" altLang="zh-CN" sz="1600" b="1" i="1" dirty="0" err="1">
                <a:latin typeface="+mn-lt"/>
                <a:ea typeface="+mn-ea"/>
                <a:cs typeface="+mn-ea"/>
                <a:sym typeface="+mn-lt"/>
              </a:rPr>
              <a:t>PloS</a:t>
            </a:r>
            <a:r>
              <a:rPr lang="en-US" altLang="zh-CN" sz="1600" b="1" i="1" dirty="0">
                <a:latin typeface="+mn-lt"/>
                <a:ea typeface="+mn-ea"/>
                <a:cs typeface="+mn-ea"/>
                <a:sym typeface="+mn-lt"/>
              </a:rPr>
              <a:t> one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, e61217, 10.1371/journal.pone.0061217 (2013).</a:t>
            </a:r>
          </a:p>
          <a:p>
            <a:pPr algn="l"/>
            <a:r>
              <a:rPr lang="zh-CN" altLang="en-US" sz="1600" b="0" i="0" dirty="0">
                <a:solidFill>
                  <a:srgbClr val="24292E"/>
                </a:solidFill>
                <a:effectLst/>
                <a:latin typeface="-apple-system"/>
              </a:rPr>
              <a:t>微生物组工具</a:t>
            </a:r>
            <a:r>
              <a:rPr lang="en-US" altLang="zh-CN" sz="1600" b="0" i="0" dirty="0" err="1">
                <a:solidFill>
                  <a:srgbClr val="24292E"/>
                </a:solidFill>
                <a:effectLst/>
                <a:latin typeface="-apple-system"/>
              </a:rPr>
              <a:t>MicrobiomeAnalyst</a:t>
            </a:r>
            <a:r>
              <a:rPr lang="en-US" altLang="zh-CN" sz="1600" b="0" i="0" dirty="0">
                <a:solidFill>
                  <a:srgbClr val="24292E"/>
                </a:solidFill>
                <a:effectLst/>
                <a:latin typeface="-apple-system"/>
              </a:rPr>
              <a:t>——</a:t>
            </a:r>
            <a:r>
              <a:rPr lang="en-US" altLang="zh-CN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Nature</a:t>
            </a:r>
            <a:r>
              <a:rPr lang="zh-CN" altLang="en-US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子刊：官网教程中文版、</a:t>
            </a:r>
            <a:r>
              <a:rPr lang="zh-CN" altLang="en-US" sz="1600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r>
              <a:rPr lang="zh-CN" altLang="en-US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实操教程、</a:t>
            </a:r>
            <a:r>
              <a:rPr lang="zh-CN" altLang="en-US" sz="1600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r>
              <a:rPr lang="en-US" altLang="zh-CN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NAR</a:t>
            </a:r>
            <a:r>
              <a:rPr lang="zh-CN" altLang="en-US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：原文解读</a:t>
            </a:r>
            <a:endParaRPr lang="zh-CN" altLang="en-US" sz="16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556727-9BCC-49CC-A7BB-2D91030D2240}"/>
              </a:ext>
            </a:extLst>
          </p:cNvPr>
          <p:cNvSpPr/>
          <p:nvPr/>
        </p:nvSpPr>
        <p:spPr>
          <a:xfrm>
            <a:off x="9048108" y="5050133"/>
            <a:ext cx="275428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2400" dirty="0" err="1">
                <a:latin typeface="+mn-lt"/>
                <a:ea typeface="+mn-ea"/>
                <a:cs typeface="+mn-ea"/>
                <a:sym typeface="+mn-lt"/>
              </a:rPr>
              <a:t>microbiomeanalyst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4C0163-F42A-4F2B-8C1B-3E7C66C9462F}"/>
              </a:ext>
            </a:extLst>
          </p:cNvPr>
          <p:cNvSpPr/>
          <p:nvPr/>
        </p:nvSpPr>
        <p:spPr>
          <a:xfrm>
            <a:off x="5360405" y="5129253"/>
            <a:ext cx="1418978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2400" dirty="0" err="1">
                <a:latin typeface="+mn-lt"/>
                <a:ea typeface="+mn-ea"/>
                <a:cs typeface="+mn-ea"/>
                <a:sym typeface="+mn-lt"/>
              </a:rPr>
              <a:t>phyloseq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" name="内容占位符 14">
            <a:extLst>
              <a:ext uri="{FF2B5EF4-FFF2-40B4-BE49-F238E27FC236}">
                <a16:creationId xmlns:a16="http://schemas.microsoft.com/office/drawing/2014/main" id="{CC5736DA-CA63-40B9-9E7F-07FC5FA3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8" r="6217" b="2584"/>
          <a:stretch/>
        </p:blipFill>
        <p:spPr>
          <a:xfrm>
            <a:off x="516437" y="2047473"/>
            <a:ext cx="3375147" cy="304062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01C591A-A246-47FA-90E2-8AD153C2E717}"/>
              </a:ext>
            </a:extLst>
          </p:cNvPr>
          <p:cNvSpPr/>
          <p:nvPr/>
        </p:nvSpPr>
        <p:spPr>
          <a:xfrm>
            <a:off x="1766752" y="5129253"/>
            <a:ext cx="102463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vegan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744C61-8C2E-4CD3-9F85-C4B86B28B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2611" y="1486392"/>
            <a:ext cx="3193057" cy="14860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971BB4-023A-4E47-9649-881814E62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6437" y="2957076"/>
            <a:ext cx="2754280" cy="11352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0775F3-66D9-4D99-ADAB-BB5550971F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4381" y="4092353"/>
            <a:ext cx="2349518" cy="99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7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6C3174D-264A-40C9-9EE0-CCF13D8A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5A8554C-ED91-43E4-B63B-8BAFD71B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687"/>
            <a:ext cx="12192311" cy="4073632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BB36E06-0BEB-4810-8F97-A79AFEF1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统计可视化</a:t>
            </a:r>
            <a:r>
              <a:rPr lang="en-US" altLang="zh-CN" dirty="0"/>
              <a:t>amplicon</a:t>
            </a:r>
            <a:r>
              <a:rPr lang="zh-CN" altLang="en-US" dirty="0"/>
              <a:t>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D2DFF2-1424-494E-9041-A1200589B858}"/>
              </a:ext>
            </a:extLst>
          </p:cNvPr>
          <p:cNvSpPr txBox="1"/>
          <p:nvPr/>
        </p:nvSpPr>
        <p:spPr>
          <a:xfrm>
            <a:off x="2564296" y="6042527"/>
            <a:ext cx="767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hlinkClick r:id="rId3"/>
              </a:rPr>
              <a:t>微生物组可视化包：https://github.com/microbiota/amplicon</a:t>
            </a:r>
            <a:endParaRPr lang="en-US" altLang="zh-CN" dirty="0"/>
          </a:p>
          <a:p>
            <a:pPr algn="ctr"/>
            <a:r>
              <a:rPr lang="zh-CN" altLang="en-US" dirty="0"/>
              <a:t>一键生成发表级别图样式，欢迎大家为此项目贡献你的代码和函数 </a:t>
            </a:r>
          </a:p>
        </p:txBody>
      </p:sp>
    </p:spTree>
    <p:extLst>
      <p:ext uri="{BB962C8B-B14F-4D97-AF65-F5344CB8AC3E}">
        <p14:creationId xmlns:p14="http://schemas.microsoft.com/office/powerpoint/2010/main" val="44630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动植物生活环境中充满微生物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5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2" name="Picture 18" descr="gevers_cover_nature.png">
            <a:extLst>
              <a:ext uri="{FF2B5EF4-FFF2-40B4-BE49-F238E27FC236}">
                <a16:creationId xmlns:a16="http://schemas.microsoft.com/office/drawing/2014/main" id="{CA7D52D4-9D63-4A44-AD28-5965D80F2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2"/>
          <a:stretch>
            <a:fillRect/>
          </a:stretch>
        </p:blipFill>
        <p:spPr bwMode="auto">
          <a:xfrm>
            <a:off x="679894" y="2176671"/>
            <a:ext cx="3338660" cy="396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8C78BFC7-0E25-4AC1-90ED-87D5FE03256E}"/>
              </a:ext>
            </a:extLst>
          </p:cNvPr>
          <p:cNvSpPr/>
          <p:nvPr/>
        </p:nvSpPr>
        <p:spPr>
          <a:xfrm>
            <a:off x="3591099" y="6301278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脱离了微生物的生物学研究是不完整的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4968A-1DF7-4CDF-8CD6-1E55E0F4F8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3" t="18239" b="5786"/>
          <a:stretch/>
        </p:blipFill>
        <p:spPr>
          <a:xfrm>
            <a:off x="4625323" y="2176671"/>
            <a:ext cx="3348420" cy="39585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5A2F15-ABB5-4E61-AFF4-D218665A6D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12" y="2176671"/>
            <a:ext cx="2743199" cy="39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0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D6EB26-5BC1-4E97-856A-D609EE18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C6C4078-D4FB-4CB9-A0CC-9759B736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ImageGP——</a:t>
            </a:r>
            <a:r>
              <a:rPr lang="zh-CN" altLang="en-US" dirty="0"/>
              <a:t>在线绘制</a:t>
            </a:r>
            <a:r>
              <a:rPr lang="en-US" altLang="zh-CN" dirty="0"/>
              <a:t>20</a:t>
            </a:r>
            <a:r>
              <a:rPr lang="zh-CN" altLang="en-US" dirty="0"/>
              <a:t>种图</a:t>
            </a:r>
            <a:r>
              <a:rPr lang="en-US" altLang="zh-CN" dirty="0"/>
              <a:t>/</a:t>
            </a:r>
            <a:r>
              <a:rPr lang="zh-CN" altLang="en-US" dirty="0"/>
              <a:t>分析</a:t>
            </a:r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B59D4FA5-B274-4F76-A7B5-6F52AE441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44" r="793"/>
          <a:stretch/>
        </p:blipFill>
        <p:spPr>
          <a:xfrm>
            <a:off x="1785874" y="1964388"/>
            <a:ext cx="8699694" cy="43593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2C4930-C2E0-4302-978F-61C974B6866C}"/>
              </a:ext>
            </a:extLst>
          </p:cNvPr>
          <p:cNvSpPr/>
          <p:nvPr/>
        </p:nvSpPr>
        <p:spPr>
          <a:xfrm>
            <a:off x="3850303" y="1502723"/>
            <a:ext cx="4580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4"/>
              </a:rPr>
              <a:t>http://www.ehbio.com/ImageGP/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9AC045-B000-48EA-B698-A08B97438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194" y="5347692"/>
            <a:ext cx="4928376" cy="15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13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ImageGP 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代码可重复分析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pPr/>
              <a:t>51</a:t>
            </a:fld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52192" y="6275462"/>
            <a:ext cx="6105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  <a:hlinkClick r:id="rId3"/>
              </a:rPr>
              <a:t>http://www.ehbio.com/Cloud_Platform/front</a:t>
            </a:r>
            <a:r>
              <a:rPr lang="en-US" altLang="zh-CN" sz="2400" dirty="0">
                <a:cs typeface="+mn-ea"/>
                <a:sym typeface="+mn-lt"/>
              </a:rPr>
              <a:t> 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4202FCF-CD0F-4A86-A0EB-46FC936A0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42267" y="1507687"/>
            <a:ext cx="710746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45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8842E-8811-498D-849C-772B7C99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  <a:hlinkClick r:id="rId2"/>
              </a:rPr>
              <a:t>E Venn — </a:t>
            </a:r>
            <a:r>
              <a:rPr lang="zh-CN" altLang="en-US" dirty="0">
                <a:latin typeface="+mn-lt"/>
                <a:cs typeface="+mn-ea"/>
                <a:sym typeface="+mn-lt"/>
                <a:hlinkClick r:id="rId2"/>
              </a:rPr>
              <a:t>维恩图统计绘图大全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97507DD-C337-4BDA-B41B-D3F234ED0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0250" y="1700809"/>
            <a:ext cx="8267700" cy="439995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A204D4-CC98-4403-A241-6E9BF708D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52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32B1AA-FD52-4D0A-8DC0-4B719D069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1431313"/>
            <a:ext cx="1604998" cy="14970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23C91D-75BE-485A-8AA7-F5CFFC0CA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1700808"/>
            <a:ext cx="2541806" cy="12069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A861F7-0167-4FBA-92E7-04E8F13678D8}"/>
              </a:ext>
            </a:extLst>
          </p:cNvPr>
          <p:cNvSpPr txBox="1"/>
          <p:nvPr/>
        </p:nvSpPr>
        <p:spPr>
          <a:xfrm>
            <a:off x="4170294" y="6230459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hlinkClick r:id="rId2"/>
              </a:rPr>
              <a:t>http://ehbio.com/test/venn/</a:t>
            </a:r>
            <a:r>
              <a:rPr lang="zh-CN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2019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37304" y="442875"/>
            <a:ext cx="9593530" cy="106481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模式图及封面图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10D777-52C7-43BA-AC4C-400DED73F111}"/>
              </a:ext>
            </a:extLst>
          </p:cNvPr>
          <p:cNvSpPr txBox="1"/>
          <p:nvPr/>
        </p:nvSpPr>
        <p:spPr>
          <a:xfrm>
            <a:off x="3699733" y="6052930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模式图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B1F33E-1D81-4018-B287-AF08F269D4EC}"/>
              </a:ext>
            </a:extLst>
          </p:cNvPr>
          <p:cNvSpPr txBox="1"/>
          <p:nvPr/>
        </p:nvSpPr>
        <p:spPr>
          <a:xfrm>
            <a:off x="8107662" y="6052930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封面图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AABA78-6CBB-400F-8BBE-6974F8166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22" y="1429604"/>
            <a:ext cx="3576821" cy="4616189"/>
          </a:xfrm>
          <a:prstGeom prst="rect">
            <a:avLst/>
          </a:prstGeom>
        </p:spPr>
      </p:pic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A6D516D9-667F-43AA-95CA-02954519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9036" y="1429604"/>
            <a:ext cx="4629902" cy="462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1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18779EC-42EB-478A-B5F7-71E297EC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4EDFB30-CAA7-46D9-8506-D189C2E7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模式图及封面图</a:t>
            </a:r>
            <a:endParaRPr lang="zh-CN" altLang="en-US" dirty="0"/>
          </a:p>
        </p:txBody>
      </p:sp>
      <p:pic>
        <p:nvPicPr>
          <p:cNvPr id="5" name="内容占位符 13">
            <a:extLst>
              <a:ext uri="{FF2B5EF4-FFF2-40B4-BE49-F238E27FC236}">
                <a16:creationId xmlns:a16="http://schemas.microsoft.com/office/drawing/2014/main" id="{42105BC7-1E67-449A-ACF9-53BE1D673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81" y="1478493"/>
            <a:ext cx="3439426" cy="4574437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0047EE-79F0-42BE-8AF7-8FB283A2F37F}"/>
              </a:ext>
            </a:extLst>
          </p:cNvPr>
          <p:cNvSpPr txBox="1"/>
          <p:nvPr/>
        </p:nvSpPr>
        <p:spPr>
          <a:xfrm>
            <a:off x="3699733" y="6052930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模式图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56F555-57A5-4F7F-B43D-D846EC29228E}"/>
              </a:ext>
            </a:extLst>
          </p:cNvPr>
          <p:cNvSpPr txBox="1"/>
          <p:nvPr/>
        </p:nvSpPr>
        <p:spPr>
          <a:xfrm>
            <a:off x="8107662" y="6052930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封面图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AF0E99-D38B-4F60-ACF8-0B7C8BC04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656768" y="1507687"/>
            <a:ext cx="7135338" cy="45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9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55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微生物组分析概述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扩增子分析流程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宏基因组分析流程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数据可视化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en-US" altLang="zh-CN" sz="3600" b="1" dirty="0">
                <a:latin typeface="+mn-lt"/>
                <a:ea typeface="+mn-ea"/>
                <a:cs typeface="+mn-ea"/>
                <a:sym typeface="+mn-lt"/>
              </a:rPr>
              <a:t>CNS</a:t>
            </a: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文章套路总结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98922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8AE7D0C-6F11-467F-9DBF-136FEBD0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AEE863-41AB-4A99-9529-2F8B0704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ea"/>
              <a:buAutoNum type="ea1JpnChsDbPeriod"/>
            </a:pP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图片拼图美化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  <a:p>
            <a:pPr marL="571500" indent="-571500">
              <a:buFont typeface="+mj-ea"/>
              <a:buAutoNum type="ea1JpnChsDbPeriod"/>
            </a:pP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  <a:p>
            <a:pPr marL="571500" indent="-571500">
              <a:buFont typeface="+mj-ea"/>
              <a:buAutoNum type="ea1JpnChsDbPeriod"/>
            </a:pP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原始数据上传存档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  <a:p>
            <a:pPr marL="571500" indent="-571500">
              <a:buFont typeface="+mj-ea"/>
              <a:buAutoNum type="ea1JpnChsDbPeriod"/>
            </a:pP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  <a:p>
            <a:pPr marL="571500" indent="-571500">
              <a:buFont typeface="+mj-ea"/>
              <a:buAutoNum type="ea1JpnChsDbPeriod"/>
            </a:pP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整理图表对应数据和分析代码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  <a:p>
            <a:pPr marL="571500" indent="-571500">
              <a:buFont typeface="+mj-ea"/>
              <a:buAutoNum type="ea1JpnChsDbPeriod"/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571500" indent="-571500">
              <a:buFont typeface="+mj-ea"/>
              <a:buAutoNum type="ea1JpnChsDb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跨学科的合作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00B1EA3-F220-4BF4-A2B2-2BB78BDD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高水平文章特点</a:t>
            </a:r>
          </a:p>
        </p:txBody>
      </p:sp>
    </p:spTree>
    <p:extLst>
      <p:ext uri="{BB962C8B-B14F-4D97-AF65-F5344CB8AC3E}">
        <p14:creationId xmlns:p14="http://schemas.microsoft.com/office/powerpoint/2010/main" val="4154700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0FF219-698C-4C2F-A348-F5547E893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388" y="1535522"/>
            <a:ext cx="5706659" cy="461869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2CE4989-CB2A-4E4E-A8A6-075D6EB1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5"/>
            <a:ext cx="4810901" cy="106481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文章图的差距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4184F8-7B22-407F-AB3E-2BAB7335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57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CE54C8-5030-459B-8BF6-F175BB49DAD3}"/>
              </a:ext>
            </a:extLst>
          </p:cNvPr>
          <p:cNvSpPr/>
          <p:nvPr/>
        </p:nvSpPr>
        <p:spPr>
          <a:xfrm>
            <a:off x="1383793" y="6154221"/>
            <a:ext cx="520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Microbiome: 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简单套路发高分文章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--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杨树微生物组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030C23-394D-424A-8E88-B4E335682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681" y="-7492"/>
            <a:ext cx="4009587" cy="67399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209C8C-EFF1-439F-A0F8-A14C1199CE50}"/>
              </a:ext>
            </a:extLst>
          </p:cNvPr>
          <p:cNvSpPr/>
          <p:nvPr/>
        </p:nvSpPr>
        <p:spPr>
          <a:xfrm>
            <a:off x="10637091" y="1851429"/>
            <a:ext cx="13407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6"/>
              </a:rPr>
              <a:t>Nature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6"/>
              </a:rPr>
              <a:t>：根系菌群参与磷胁迫和免疫的平衡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77A87D-301B-4F9D-ACA0-BE6F19909EB8}"/>
              </a:ext>
            </a:extLst>
          </p:cNvPr>
          <p:cNvSpPr/>
          <p:nvPr/>
        </p:nvSpPr>
        <p:spPr>
          <a:xfrm>
            <a:off x="10616268" y="3743479"/>
            <a:ext cx="13388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内容和表达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方式丰富，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排版更细致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矢量图清晰</a:t>
            </a:r>
          </a:p>
        </p:txBody>
      </p:sp>
    </p:spTree>
    <p:extLst>
      <p:ext uri="{BB962C8B-B14F-4D97-AF65-F5344CB8AC3E}">
        <p14:creationId xmlns:p14="http://schemas.microsoft.com/office/powerpoint/2010/main" val="27738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EC198D9-B33A-4226-ACFE-3CF2F97B9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610" y="1464726"/>
            <a:ext cx="4895811" cy="458893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99548BE-C1F4-4F40-94BB-DF215BA9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5"/>
            <a:ext cx="4207978" cy="106481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文章图的差距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93BF7A-40C8-4850-85B9-7D98AF4F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58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FC884C-C0CB-4604-9F71-A5A7C218AA0D}"/>
              </a:ext>
            </a:extLst>
          </p:cNvPr>
          <p:cNvSpPr/>
          <p:nvPr/>
        </p:nvSpPr>
        <p:spPr>
          <a:xfrm>
            <a:off x="7011005" y="6413502"/>
            <a:ext cx="31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Science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：哈扎人的肠道菌群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139732-7210-473D-8A6B-3AEC99342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48" y="102274"/>
            <a:ext cx="5332848" cy="636349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6C7476-37CB-4E92-B321-5DAA990AA8FC}"/>
              </a:ext>
            </a:extLst>
          </p:cNvPr>
          <p:cNvSpPr/>
          <p:nvPr/>
        </p:nvSpPr>
        <p:spPr>
          <a:xfrm>
            <a:off x="10897675" y="1896252"/>
            <a:ext cx="120573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图形种类多样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en-US" altLang="zh-CN" b="1" dirty="0" err="1">
                <a:solidFill>
                  <a:schemeClr val="accent1"/>
                </a:solidFill>
                <a:cs typeface="+mn-ea"/>
                <a:sym typeface="+mn-lt"/>
              </a:rPr>
              <a:t>PCoA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箱线图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拟合曲线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桑基图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流图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热图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20FD05-DCEB-4F81-BA6D-4ED3F73E6FBC}"/>
              </a:ext>
            </a:extLst>
          </p:cNvPr>
          <p:cNvSpPr/>
          <p:nvPr/>
        </p:nvSpPr>
        <p:spPr>
          <a:xfrm>
            <a:off x="354230" y="60170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  <a:hlinkClick r:id="rId6"/>
              </a:rPr>
              <a:t>Microbiome</a:t>
            </a:r>
            <a:r>
              <a:rPr lang="zh-CN" altLang="en-US" dirty="0">
                <a:cs typeface="+mn-ea"/>
                <a:sym typeface="+mn-lt"/>
                <a:hlinkClick r:id="rId6"/>
              </a:rPr>
              <a:t>：芝麻菜中肠杆菌科主导核心微生物组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14741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B5418-F451-4C09-8DAE-BDB2502F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套路总结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E3F2D-5090-4BC8-A389-A30577E6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505" y="1384301"/>
            <a:ext cx="5628408" cy="4954588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矢量图清晰美观、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4-6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个子图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多角度描述、多图形样式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开篇图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1——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总体描述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997200" lvl="1" indent="-457200">
              <a:buFont typeface="+mj-lt"/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材料来源地图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材料关系图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(a)</a:t>
            </a:r>
          </a:p>
          <a:p>
            <a:pPr marL="997200" lvl="1" indent="-457200">
              <a:buFont typeface="+mj-lt"/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实验设计图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取样方式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(b)</a:t>
            </a:r>
          </a:p>
          <a:p>
            <a:pPr marL="997200" lvl="1" indent="-457200">
              <a:buFont typeface="+mj-lt"/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样本组间整体差异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PCA/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PCoA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(c)+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多年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多点重复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(d)</a:t>
            </a:r>
          </a:p>
          <a:p>
            <a:pPr marL="997200" lvl="1" indent="-457200">
              <a:buFont typeface="+mj-lt"/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其它角度整体描述，如多样性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均匀度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(e)+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物种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功能组成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(f)——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图中可进一步分面展示重复实验突出规律一致性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997200" lvl="1" indent="-457200">
              <a:buAutoNum type="alphaLcPeriod"/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997200" lvl="1" indent="-457200">
              <a:buAutoNum type="alphaLcPeriod"/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2922B4-D23D-4590-94DA-F47EEF23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59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FB1490-A681-4415-B5BF-624863B034CC}"/>
              </a:ext>
            </a:extLst>
          </p:cNvPr>
          <p:cNvSpPr/>
          <p:nvPr/>
        </p:nvSpPr>
        <p:spPr>
          <a:xfrm>
            <a:off x="632066" y="5943740"/>
            <a:ext cx="5922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  <a:hlinkClick r:id="rId3"/>
              </a:rPr>
              <a:t>NBT</a:t>
            </a:r>
            <a:r>
              <a:rPr lang="zh-CN" altLang="en-US" dirty="0">
                <a:cs typeface="+mn-ea"/>
                <a:sym typeface="+mn-lt"/>
                <a:hlinkClick r:id="rId3"/>
              </a:rPr>
              <a:t>：水稻</a:t>
            </a:r>
            <a:r>
              <a:rPr lang="en-US" altLang="zh-CN" dirty="0">
                <a:cs typeface="+mn-ea"/>
                <a:sym typeface="+mn-lt"/>
                <a:hlinkClick r:id="rId3"/>
              </a:rPr>
              <a:t>NRT1.1B</a:t>
            </a:r>
            <a:r>
              <a:rPr lang="zh-CN" altLang="en-US" dirty="0">
                <a:cs typeface="+mn-ea"/>
                <a:sym typeface="+mn-lt"/>
                <a:hlinkClick r:id="rId3"/>
              </a:rPr>
              <a:t>基因调控根系微生物组参与氮利用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819472-6C25-4751-995D-E658A243F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479" y="1413312"/>
            <a:ext cx="4535456" cy="50001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2AA29EF-49A9-4E50-AE86-8C4BDDEF57B4}"/>
              </a:ext>
            </a:extLst>
          </p:cNvPr>
          <p:cNvSpPr/>
          <p:nvPr/>
        </p:nvSpPr>
        <p:spPr>
          <a:xfrm>
            <a:off x="2526716" y="6334780"/>
            <a:ext cx="7635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333333"/>
                </a:solidFill>
                <a:cs typeface="+mn-ea"/>
                <a:sym typeface="+mn-lt"/>
              </a:rPr>
              <a:t>Jingying</a:t>
            </a:r>
            <a:r>
              <a:rPr lang="en-US" altLang="zh-CN" sz="1200" dirty="0">
                <a:solidFill>
                  <a:srgbClr val="333333"/>
                </a:solidFill>
                <a:cs typeface="+mn-ea"/>
                <a:sym typeface="+mn-lt"/>
              </a:rPr>
              <a:t> Zhang#, </a:t>
            </a:r>
            <a:r>
              <a:rPr lang="en-US" altLang="zh-CN" sz="1200" b="1" dirty="0">
                <a:solidFill>
                  <a:srgbClr val="333333"/>
                </a:solidFill>
                <a:cs typeface="+mn-ea"/>
                <a:sym typeface="+mn-lt"/>
              </a:rPr>
              <a:t>Yong-Xin Liu</a:t>
            </a:r>
            <a:r>
              <a:rPr lang="en-US" altLang="zh-CN" sz="1200" dirty="0">
                <a:solidFill>
                  <a:srgbClr val="333333"/>
                </a:solidFill>
                <a:cs typeface="+mn-ea"/>
                <a:sym typeface="+mn-lt"/>
              </a:rPr>
              <a:t>#, Na Zhang#, et. al. NRT1.1B is associated with root microbiota composition and nitrogen use in field-grown rice. </a:t>
            </a:r>
            <a:r>
              <a:rPr lang="en-US" altLang="zh-CN" sz="1200" b="1" i="1" dirty="0">
                <a:solidFill>
                  <a:srgbClr val="333333"/>
                </a:solidFill>
                <a:cs typeface="+mn-ea"/>
                <a:sym typeface="+mn-lt"/>
              </a:rPr>
              <a:t>Nature Biotechnology</a:t>
            </a:r>
            <a:r>
              <a:rPr lang="en-US" altLang="zh-CN" sz="1200" dirty="0">
                <a:solidFill>
                  <a:srgbClr val="333333"/>
                </a:solidFill>
                <a:cs typeface="+mn-ea"/>
                <a:sym typeface="+mn-lt"/>
              </a:rPr>
              <a:t>. 2019. doi:10.1038/s41587-019-0104-4</a:t>
            </a:r>
            <a:endParaRPr lang="zh-CN" altLang="en-US" sz="1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99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微生物组分析概述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扩增子分析流程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宏基因组分析流程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数据可视化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CNS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文章套路总结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781281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7E2AF-DC8F-4123-836F-A03EC45F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5"/>
            <a:ext cx="5164039" cy="106481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套路总结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61D86-47B5-468C-9B5B-58D1D15C3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8" y="1384301"/>
            <a:ext cx="5727032" cy="4954588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2-4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：细节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lvl="1">
              <a:spcBef>
                <a:spcPts val="600"/>
              </a:spcBef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组间物种差异：热图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火山图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曼哈顿图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(a/b)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展示上、下调物种分类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lvl="1">
              <a:spcBef>
                <a:spcPts val="600"/>
              </a:spcBef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重复比较：多年、多点或多组间可重复差异数量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(c/d)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；跨时间、地点间可检测才具有普适性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高分文章得分点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0" lvl="1">
              <a:spcBef>
                <a:spcPts val="600"/>
              </a:spcBef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差异物种的功能描述：功能注释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/KEGG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通路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(e/g)+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时间序列的变化规律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(f/h)</a:t>
            </a:r>
          </a:p>
          <a:p>
            <a:pPr marL="0" lvl="1">
              <a:spcBef>
                <a:spcPts val="600"/>
              </a:spcBef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差异功能：箱线图、条形图、扩展柱状图展示差异功能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/j)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的细节，差异可分上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下调两类，重复可分面如上下图展示多地点重复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BE4562-2DE3-4E7D-8557-1B95A708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易生信，毕生缘；培训版权所有。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0E6950-A4D7-44F2-A935-F0709C8E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60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605909-51DE-4219-A461-8D488E73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819" y="-40640"/>
            <a:ext cx="523218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A3C8E4-7224-4E40-827B-D88B1B82487A}"/>
              </a:ext>
            </a:extLst>
          </p:cNvPr>
          <p:cNvSpPr/>
          <p:nvPr/>
        </p:nvSpPr>
        <p:spPr>
          <a:xfrm>
            <a:off x="632066" y="5943740"/>
            <a:ext cx="5922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  <a:hlinkClick r:id="rId3"/>
              </a:rPr>
              <a:t>NBT</a:t>
            </a:r>
            <a:r>
              <a:rPr lang="zh-CN" altLang="en-US" dirty="0">
                <a:cs typeface="+mn-ea"/>
                <a:sym typeface="+mn-lt"/>
                <a:hlinkClick r:id="rId3"/>
              </a:rPr>
              <a:t>：水稻</a:t>
            </a:r>
            <a:r>
              <a:rPr lang="en-US" altLang="zh-CN" dirty="0">
                <a:cs typeface="+mn-ea"/>
                <a:sym typeface="+mn-lt"/>
                <a:hlinkClick r:id="rId3"/>
              </a:rPr>
              <a:t>NRT1.1B</a:t>
            </a:r>
            <a:r>
              <a:rPr lang="zh-CN" altLang="en-US" dirty="0">
                <a:cs typeface="+mn-ea"/>
                <a:sym typeface="+mn-lt"/>
                <a:hlinkClick r:id="rId3"/>
              </a:rPr>
              <a:t>基因调控根系微生物组参与氮利用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562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D279C0B-F79D-40ED-B93D-9F57BF3B1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532" y="1447310"/>
            <a:ext cx="5190498" cy="215673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6F5BEDB-88C9-4702-86A5-9B90A20E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最常用的半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全版格式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(Nature)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8298CE-93C4-4DC6-9929-7566184C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61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65658E-510A-44B6-862A-7F6AA276E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45" y="3925313"/>
            <a:ext cx="4547965" cy="26231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8B7250-F1C9-4842-B37E-E9BB6EC32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134" y="1410986"/>
            <a:ext cx="4173077" cy="23735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6C56BA-446B-4E10-BA33-B620A89A40BD}"/>
              </a:ext>
            </a:extLst>
          </p:cNvPr>
          <p:cNvSpPr txBox="1"/>
          <p:nvPr/>
        </p:nvSpPr>
        <p:spPr>
          <a:xfrm>
            <a:off x="385829" y="3803651"/>
            <a:ext cx="61869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排版模板：</a:t>
            </a:r>
            <a:r>
              <a:rPr lang="en-US" altLang="zh-CN" i="1" dirty="0">
                <a:solidFill>
                  <a:schemeClr val="accent1"/>
                </a:solidFill>
                <a:cs typeface="+mn-ea"/>
                <a:sym typeface="+mn-lt"/>
              </a:rPr>
              <a:t>AI_template/AI_Nature.ai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，颜色模式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RGB</a:t>
            </a:r>
          </a:p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页面纸张为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Letter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，图片宽度为单栏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89mm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，双栏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183mm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，图片最长大小为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247mm</a:t>
            </a:r>
          </a:p>
          <a:p>
            <a:endParaRPr lang="en-US" altLang="zh-CN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字体使用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Arial(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英文黑体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)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；氨基酸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AA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或核酸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AGCT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Courier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系列等宽字体</a:t>
            </a:r>
            <a:endParaRPr lang="en-US" altLang="zh-CN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子图编号为小写字母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8 </a:t>
            </a:r>
            <a:r>
              <a:rPr lang="en-US" altLang="zh-CN" dirty="0" err="1">
                <a:solidFill>
                  <a:schemeClr val="accent1"/>
                </a:solidFill>
                <a:cs typeface="+mn-ea"/>
                <a:sym typeface="+mn-lt"/>
              </a:rPr>
              <a:t>pt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加粗，图注字体为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5 - 7 </a:t>
            </a:r>
            <a:r>
              <a:rPr lang="en-US" altLang="zh-CN" dirty="0" err="1">
                <a:solidFill>
                  <a:schemeClr val="accent1"/>
                </a:solidFill>
                <a:cs typeface="+mn-ea"/>
                <a:sym typeface="+mn-lt"/>
              </a:rPr>
              <a:t>pt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,</a:t>
            </a:r>
          </a:p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推荐投稿使用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12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cs typeface="+mn-ea"/>
                <a:sym typeface="+mn-lt"/>
              </a:rPr>
              <a:t>pt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加粗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子图分明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)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 和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8 </a:t>
            </a:r>
            <a:r>
              <a:rPr lang="en-US" altLang="zh-CN" dirty="0" err="1">
                <a:solidFill>
                  <a:schemeClr val="accent1"/>
                </a:solidFill>
                <a:cs typeface="+mn-ea"/>
                <a:sym typeface="+mn-lt"/>
              </a:rPr>
              <a:t>pt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 (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文字可读性更好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)</a:t>
            </a:r>
          </a:p>
          <a:p>
            <a:endParaRPr lang="zh-CN" altLang="en-US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F302B6-2D3E-4238-BEA7-293CA3E88530}"/>
              </a:ext>
            </a:extLst>
          </p:cNvPr>
          <p:cNvSpPr txBox="1"/>
          <p:nvPr/>
        </p:nvSpPr>
        <p:spPr>
          <a:xfrm>
            <a:off x="6127220" y="5156955"/>
            <a:ext cx="129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全版图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032F53-81B6-48E1-A94F-794F730BECCD}"/>
              </a:ext>
            </a:extLst>
          </p:cNvPr>
          <p:cNvSpPr txBox="1"/>
          <p:nvPr/>
        </p:nvSpPr>
        <p:spPr>
          <a:xfrm>
            <a:off x="6242009" y="2193342"/>
            <a:ext cx="129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半版图</a:t>
            </a:r>
          </a:p>
        </p:txBody>
      </p:sp>
    </p:spTree>
    <p:extLst>
      <p:ext uri="{BB962C8B-B14F-4D97-AF65-F5344CB8AC3E}">
        <p14:creationId xmlns:p14="http://schemas.microsoft.com/office/powerpoint/2010/main" val="1653052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BA8C809-0F07-4BEE-AA74-3FD9EE5C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60050-31C7-4538-BBD5-E6037409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2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2"/>
              </a:rPr>
              <a:t>基础入门和基本图形绘制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 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3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3"/>
              </a:rPr>
              <a:t>模式图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 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4"/>
              </a:rPr>
              <a:t>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4"/>
              </a:rPr>
              <a:t>排版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5"/>
              </a:rPr>
              <a:t>在线浏览器，在线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5"/>
              </a:rPr>
              <a:t>PS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5"/>
              </a:rPr>
              <a:t>，在线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5"/>
              </a:rPr>
              <a:t>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5"/>
              </a:rPr>
              <a:t>，在线编程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6"/>
              </a:rPr>
              <a:t>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6"/>
              </a:rPr>
              <a:t>Figures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6"/>
              </a:rPr>
              <a:t>，你不能不知道的秘密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7"/>
              </a:rPr>
              <a:t>图表色彩运用原理的全面解析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  <a:hlinkClick r:id="rId8"/>
              </a:rPr>
              <a:t>Graphpad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8"/>
              </a:rPr>
              <a:t>经典绘图工具初学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9"/>
              </a:rPr>
              <a:t>GraphPad Prism —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9"/>
              </a:rPr>
              <a:t>简单又好用的生物数据统计绘图软件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8A8F15-F127-4AF5-8BBE-58C1AD97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学习三部曲和扩展阅读</a:t>
            </a:r>
          </a:p>
        </p:txBody>
      </p:sp>
    </p:spTree>
    <p:extLst>
      <p:ext uri="{BB962C8B-B14F-4D97-AF65-F5344CB8AC3E}">
        <p14:creationId xmlns:p14="http://schemas.microsoft.com/office/powerpoint/2010/main" val="2744128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DD24432-9940-489C-9A2A-53E2B524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中国高通量测序数据中心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——GSA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0332A3-58D3-4336-995A-A3B1F49F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63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E87CDE-B314-4C0B-8C68-4AD9184C6AAD}"/>
              </a:ext>
            </a:extLst>
          </p:cNvPr>
          <p:cNvSpPr/>
          <p:nvPr/>
        </p:nvSpPr>
        <p:spPr>
          <a:xfrm>
            <a:off x="2663153" y="6293544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  <a:hlinkClick r:id="rId3"/>
              </a:rPr>
              <a:t>http://gsa.big.ac.cn/</a:t>
            </a:r>
            <a:r>
              <a:rPr lang="zh-CN" altLang="en-US" dirty="0">
                <a:cs typeface="+mn-ea"/>
                <a:sym typeface="+mn-lt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C13376-C394-4101-9E61-885EE4ABC041}"/>
              </a:ext>
            </a:extLst>
          </p:cNvPr>
          <p:cNvSpPr/>
          <p:nvPr/>
        </p:nvSpPr>
        <p:spPr>
          <a:xfrm>
            <a:off x="6679489" y="1507687"/>
            <a:ext cx="537615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推荐上传中科院基因组所 </a:t>
            </a:r>
            <a:r>
              <a:rPr lang="en-US" altLang="zh-CN" sz="2400" dirty="0">
                <a:cs typeface="+mn-ea"/>
                <a:sym typeface="+mn-lt"/>
              </a:rPr>
              <a:t>GSA</a:t>
            </a: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全中文界面 </a:t>
            </a:r>
            <a:r>
              <a:rPr lang="zh-CN" altLang="en-US" sz="2400" dirty="0">
                <a:cs typeface="+mn-ea"/>
                <a:sym typeface="+mn-lt"/>
                <a:hlinkClick r:id="rId3"/>
              </a:rPr>
              <a:t>gsa.big.ac.cn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中文表格模板、中文帮助教程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邮箱 、</a:t>
            </a:r>
            <a:r>
              <a:rPr lang="en-US" altLang="zh-CN" sz="2400" dirty="0">
                <a:cs typeface="+mn-ea"/>
                <a:sym typeface="+mn-lt"/>
              </a:rPr>
              <a:t>QQ</a:t>
            </a:r>
            <a:r>
              <a:rPr lang="zh-CN" altLang="en-US" sz="2400" dirty="0">
                <a:cs typeface="+mn-ea"/>
                <a:sym typeface="+mn-lt"/>
              </a:rPr>
              <a:t>群技术支持 </a:t>
            </a:r>
            <a:r>
              <a:rPr lang="en-US" altLang="zh-CN" sz="2400" dirty="0">
                <a:cs typeface="+mn-ea"/>
                <a:sym typeface="+mn-lt"/>
              </a:rPr>
              <a:t>548170081</a:t>
            </a: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教育网、科技网传输速度极快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无人值守，</a:t>
            </a:r>
            <a:r>
              <a:rPr lang="en-US" altLang="zh-CN" sz="2400" dirty="0">
                <a:cs typeface="+mn-ea"/>
                <a:sym typeface="+mn-lt"/>
              </a:rPr>
              <a:t>24</a:t>
            </a:r>
            <a:r>
              <a:rPr lang="zh-CN" altLang="en-US" sz="2400" dirty="0">
                <a:cs typeface="+mn-ea"/>
                <a:sym typeface="+mn-lt"/>
              </a:rPr>
              <a:t>小时全自助提交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杂志广泛接受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D184ACC-38C7-41BF-9DA5-F19AFD2E4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9956" y="1507687"/>
            <a:ext cx="5670732" cy="46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65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F78A500-78AC-4460-AC87-F9DA1F81C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690" y="1475857"/>
            <a:ext cx="4163820" cy="461555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8BBA526-F3A2-453D-939F-2F8ED906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数据代码图表整理示例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C3299A-EB29-4E60-917A-53178ABC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64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1D3490-96BA-4901-ABA4-79FF791BB8E2}"/>
              </a:ext>
            </a:extLst>
          </p:cNvPr>
          <p:cNvSpPr/>
          <p:nvPr/>
        </p:nvSpPr>
        <p:spPr>
          <a:xfrm>
            <a:off x="3392205" y="6415489"/>
            <a:ext cx="4942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  <a:hlinkClick r:id="rId3"/>
              </a:rPr>
              <a:t>https://github.com/YongxinLiu/Zhang2019NBT</a:t>
            </a:r>
            <a:r>
              <a:rPr lang="zh-CN" altLang="en-US" dirty="0">
                <a:cs typeface="+mn-ea"/>
                <a:sym typeface="+mn-lt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0F98FC-1587-4FD6-8B6C-11D21DD4ABCD}"/>
              </a:ext>
            </a:extLst>
          </p:cNvPr>
          <p:cNvSpPr txBox="1"/>
          <p:nvPr/>
        </p:nvSpPr>
        <p:spPr>
          <a:xfrm>
            <a:off x="2933478" y="2769195"/>
            <a:ext cx="1504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数据</a:t>
            </a:r>
            <a:r>
              <a:rPr lang="en-US" altLang="zh-CN" dirty="0">
                <a:cs typeface="+mn-ea"/>
                <a:sym typeface="+mn-lt"/>
              </a:rPr>
              <a:t>data</a:t>
            </a:r>
          </a:p>
          <a:p>
            <a:r>
              <a:rPr lang="zh-CN" altLang="en-US" dirty="0">
                <a:cs typeface="+mn-ea"/>
                <a:sym typeface="+mn-lt"/>
              </a:rPr>
              <a:t>图表</a:t>
            </a:r>
            <a:r>
              <a:rPr lang="en-US" altLang="zh-CN" dirty="0">
                <a:cs typeface="+mn-ea"/>
                <a:sym typeface="+mn-lt"/>
              </a:rPr>
              <a:t>figure</a:t>
            </a:r>
          </a:p>
          <a:p>
            <a:r>
              <a:rPr lang="zh-CN" altLang="en-US" dirty="0">
                <a:cs typeface="+mn-ea"/>
                <a:sym typeface="+mn-lt"/>
              </a:rPr>
              <a:t>代码</a:t>
            </a:r>
            <a:r>
              <a:rPr lang="en-US" altLang="zh-CN" dirty="0">
                <a:cs typeface="+mn-ea"/>
                <a:sym typeface="+mn-lt"/>
              </a:rPr>
              <a:t>script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82AA52-0750-476F-8EF9-6307454A5362}"/>
              </a:ext>
            </a:extLst>
          </p:cNvPr>
          <p:cNvSpPr txBox="1"/>
          <p:nvPr/>
        </p:nvSpPr>
        <p:spPr>
          <a:xfrm>
            <a:off x="1431381" y="6037347"/>
            <a:ext cx="27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简介、文件描述和引文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E3DDE2-CCA1-4AAE-8AB8-297A4381F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166" y="1437096"/>
            <a:ext cx="2528903" cy="4654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AC9F6C-6567-4C99-904A-813CE08BBA66}"/>
              </a:ext>
            </a:extLst>
          </p:cNvPr>
          <p:cNvSpPr txBox="1"/>
          <p:nvPr/>
        </p:nvSpPr>
        <p:spPr>
          <a:xfrm>
            <a:off x="5495166" y="2132576"/>
            <a:ext cx="202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图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分析过程为例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24814F-A6C0-411C-A6E8-EF2895F718E9}"/>
              </a:ext>
            </a:extLst>
          </p:cNvPr>
          <p:cNvSpPr txBox="1"/>
          <p:nvPr/>
        </p:nvSpPr>
        <p:spPr>
          <a:xfrm>
            <a:off x="8160070" y="1523821"/>
            <a:ext cx="35350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fig1.Rmd </a:t>
            </a:r>
            <a:r>
              <a:rPr lang="zh-CN" altLang="en-US" dirty="0">
                <a:cs typeface="+mn-ea"/>
                <a:sym typeface="+mn-lt"/>
              </a:rPr>
              <a:t>分析过程代码及注释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fig1.html </a:t>
            </a:r>
            <a:r>
              <a:rPr lang="zh-CN" altLang="en-US" dirty="0">
                <a:cs typeface="+mn-ea"/>
                <a:sym typeface="+mn-lt"/>
              </a:rPr>
              <a:t>分析过程代码、注释和图表混排网页，方便阅读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*</a:t>
            </a:r>
            <a:r>
              <a:rPr lang="en-US" altLang="zh-CN" dirty="0">
                <a:cs typeface="+mn-ea"/>
                <a:sym typeface="+mn-lt"/>
              </a:rPr>
              <a:t>.txt </a:t>
            </a:r>
            <a:r>
              <a:rPr lang="zh-CN" altLang="en-US" dirty="0">
                <a:cs typeface="+mn-ea"/>
                <a:sym typeface="+mn-lt"/>
              </a:rPr>
              <a:t>分析原始数据或统计结果表格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*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en-US" altLang="zh-CN" dirty="0" err="1">
                <a:cs typeface="+mn-ea"/>
                <a:sym typeface="+mn-lt"/>
              </a:rPr>
              <a:t>png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位图，如照片或绘画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*</a:t>
            </a:r>
            <a:r>
              <a:rPr lang="en-US" altLang="zh-CN" dirty="0">
                <a:cs typeface="+mn-ea"/>
                <a:sym typeface="+mn-lt"/>
              </a:rPr>
              <a:t>.pdf </a:t>
            </a:r>
            <a:r>
              <a:rPr lang="zh-CN" altLang="en-US" dirty="0">
                <a:cs typeface="+mn-ea"/>
                <a:sym typeface="+mn-lt"/>
              </a:rPr>
              <a:t>矢量图，</a:t>
            </a:r>
            <a:r>
              <a:rPr lang="en-US" altLang="zh-CN" dirty="0">
                <a:cs typeface="+mn-ea"/>
                <a:sym typeface="+mn-lt"/>
              </a:rPr>
              <a:t>R</a:t>
            </a:r>
            <a:r>
              <a:rPr lang="zh-CN" altLang="en-US" dirty="0">
                <a:cs typeface="+mn-ea"/>
                <a:sym typeface="+mn-lt"/>
              </a:rPr>
              <a:t>语言绘制图片常用保存格式，方便查看和编辑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5053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01C9B601-A82B-424D-ABB4-D06339381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53" y="1463760"/>
            <a:ext cx="4905250" cy="28398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745BCE-BB3C-44B9-9B52-8337A33FE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7" y="1413108"/>
            <a:ext cx="4793395" cy="5182049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B6544F1-DCEC-49C6-9AED-EDBE6DF5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E9740D7-42D5-46CB-8075-3FE3CA44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文件附件整理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1E7BC6-D3C6-4D3A-BC50-40CE86247E0C}"/>
              </a:ext>
            </a:extLst>
          </p:cNvPr>
          <p:cNvSpPr txBox="1"/>
          <p:nvPr/>
        </p:nvSpPr>
        <p:spPr>
          <a:xfrm>
            <a:off x="1719470" y="6552431"/>
            <a:ext cx="7317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https://science.sciencemag.org/content/364/6440/eaau6389</a:t>
            </a:r>
            <a:r>
              <a:rPr lang="zh-CN" altLang="en-US" dirty="0"/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06CC75-80E9-4FEC-AE92-9598D51AB9DF}"/>
              </a:ext>
            </a:extLst>
          </p:cNvPr>
          <p:cNvSpPr/>
          <p:nvPr/>
        </p:nvSpPr>
        <p:spPr>
          <a:xfrm>
            <a:off x="1719470" y="4303642"/>
            <a:ext cx="1083365" cy="12423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7756AF-803E-4264-8686-8D09815DC389}"/>
              </a:ext>
            </a:extLst>
          </p:cNvPr>
          <p:cNvSpPr/>
          <p:nvPr/>
        </p:nvSpPr>
        <p:spPr>
          <a:xfrm>
            <a:off x="2935356" y="6360905"/>
            <a:ext cx="553279" cy="2295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1E26C35-0CC5-45EC-B3A6-940E1E2988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9"/>
          <a:stretch/>
        </p:blipFill>
        <p:spPr>
          <a:xfrm>
            <a:off x="6206246" y="4045153"/>
            <a:ext cx="5183064" cy="25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43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1351177-1F75-434B-9DF6-752CCC35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AB15787-995F-4500-9DD5-DDB72D332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923510"/>
              </p:ext>
            </p:extLst>
          </p:nvPr>
        </p:nvGraphicFramePr>
        <p:xfrm>
          <a:off x="1558786" y="1677713"/>
          <a:ext cx="980849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105">
                  <a:extLst>
                    <a:ext uri="{9D8B030D-6E8A-4147-A177-3AD203B41FA5}">
                      <a16:colId xmlns:a16="http://schemas.microsoft.com/office/drawing/2014/main" val="2833571191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593130111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3360429700"/>
                    </a:ext>
                  </a:extLst>
                </a:gridCol>
                <a:gridCol w="1852581">
                  <a:extLst>
                    <a:ext uri="{9D8B030D-6E8A-4147-A177-3AD203B41FA5}">
                      <a16:colId xmlns:a16="http://schemas.microsoft.com/office/drawing/2014/main" val="2244737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实验生物学家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计算生物学家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合作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79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丰富的实验材料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7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精湛的实验操作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19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强大的背景知识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6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数据分析的思路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方法的测试与比较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分析结果描述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生物学意义解读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r>
                        <a:rPr lang="en-US" altLang="zh-CN" sz="2800" dirty="0">
                          <a:sym typeface="Wingdings 2" panose="05020102010507070707" pitchFamily="18" charset="2"/>
                        </a:rPr>
                        <a:t>+</a:t>
                      </a: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643001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FB0DE90D-34A1-470E-AF03-13766B27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合作：实验</a:t>
            </a:r>
            <a:r>
              <a:rPr lang="en-US" altLang="zh-CN" dirty="0"/>
              <a:t>+</a:t>
            </a:r>
            <a:r>
              <a:rPr lang="zh-CN" altLang="en-US" dirty="0"/>
              <a:t>分析</a:t>
            </a:r>
            <a:r>
              <a:rPr lang="en-US" altLang="zh-CN" dirty="0"/>
              <a:t>=1+1&gt;2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B88A5-CFB8-477E-905E-5D54F54648F1}"/>
              </a:ext>
            </a:extLst>
          </p:cNvPr>
          <p:cNvSpPr txBox="1"/>
          <p:nvPr/>
        </p:nvSpPr>
        <p:spPr>
          <a:xfrm>
            <a:off x="2207343" y="6165638"/>
            <a:ext cx="815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实验生物学家与计算生物学家的知识体系优势互补</a:t>
            </a:r>
          </a:p>
        </p:txBody>
      </p:sp>
    </p:spTree>
    <p:extLst>
      <p:ext uri="{BB962C8B-B14F-4D97-AF65-F5344CB8AC3E}">
        <p14:creationId xmlns:p14="http://schemas.microsoft.com/office/powerpoint/2010/main" val="420090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E9A17-4425-40C7-8428-3DBF712F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本领域主要杂志和影响因子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B59051-F2D2-412B-A3F7-72DEB86C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B9E510-56FE-40B3-B7EE-2479EC82D7C1}"/>
              </a:ext>
            </a:extLst>
          </p:cNvPr>
          <p:cNvSpPr/>
          <p:nvPr/>
        </p:nvSpPr>
        <p:spPr>
          <a:xfrm>
            <a:off x="4603144" y="6409295"/>
            <a:ext cx="4188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366D6"/>
                </a:solidFill>
                <a:latin typeface="-apple-system"/>
                <a:hlinkClick r:id="rId2"/>
              </a:rPr>
              <a:t>宏基因组领域杂志简介及最新影响因子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FD3328-BBAF-471B-8212-4CEC39BACF41}"/>
              </a:ext>
            </a:extLst>
          </p:cNvPr>
          <p:cNvSpPr/>
          <p:nvPr/>
        </p:nvSpPr>
        <p:spPr>
          <a:xfrm>
            <a:off x="4756260" y="3221653"/>
            <a:ext cx="796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11.607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图片 10" descr="屏幕快照 2017-07-10 下午11.57.04.png">
            <a:extLst>
              <a:ext uri="{FF2B5EF4-FFF2-40B4-BE49-F238E27FC236}">
                <a16:creationId xmlns:a16="http://schemas.microsoft.com/office/drawing/2014/main" id="{A945063C-41D9-4418-9A7F-3F1194893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913" y="2302823"/>
            <a:ext cx="1324614" cy="70126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F345498-539C-43A8-A923-E83213A27079}"/>
              </a:ext>
            </a:extLst>
          </p:cNvPr>
          <p:cNvSpPr/>
          <p:nvPr/>
        </p:nvSpPr>
        <p:spPr>
          <a:xfrm>
            <a:off x="5016792" y="249270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15. 925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5" name="图片 14" descr="屏幕快照 2017-07-11 上午12.15.16.png">
            <a:extLst>
              <a:ext uri="{FF2B5EF4-FFF2-40B4-BE49-F238E27FC236}">
                <a16:creationId xmlns:a16="http://schemas.microsoft.com/office/drawing/2014/main" id="{0676FD3E-DB6D-44FF-94F3-E3D28BF3DE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04" y="2404150"/>
            <a:ext cx="2691245" cy="424934"/>
          </a:xfrm>
          <a:prstGeom prst="rect">
            <a:avLst/>
          </a:prstGeom>
        </p:spPr>
      </p:pic>
      <p:pic>
        <p:nvPicPr>
          <p:cNvPr id="17" name="图片 16" descr="屏幕快照 2017-07-11 上午12.24.30.png">
            <a:extLst>
              <a:ext uri="{FF2B5EF4-FFF2-40B4-BE49-F238E27FC236}">
                <a16:creationId xmlns:a16="http://schemas.microsoft.com/office/drawing/2014/main" id="{0A2C1901-B966-4A16-A093-92ED49F802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55" y="5136018"/>
            <a:ext cx="2208847" cy="70176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5270B04-5C3D-4C0C-8EB9-A96FB8EF23AC}"/>
              </a:ext>
            </a:extLst>
          </p:cNvPr>
          <p:cNvSpPr/>
          <p:nvPr/>
        </p:nvSpPr>
        <p:spPr>
          <a:xfrm>
            <a:off x="4688103" y="5410658"/>
            <a:ext cx="113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4.235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1" name="图片 20" descr="屏幕快照 2017-07-11 上午9.07.24.png">
            <a:extLst>
              <a:ext uri="{FF2B5EF4-FFF2-40B4-BE49-F238E27FC236}">
                <a16:creationId xmlns:a16="http://schemas.microsoft.com/office/drawing/2014/main" id="{01F58305-D5FA-41C1-BBC2-455DD40C3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70" y="1695666"/>
            <a:ext cx="1104900" cy="4953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BDD74E5-7445-4934-8F55-A0E28CF30470}"/>
              </a:ext>
            </a:extLst>
          </p:cNvPr>
          <p:cNvSpPr/>
          <p:nvPr/>
        </p:nvSpPr>
        <p:spPr>
          <a:xfrm>
            <a:off x="9756710" y="1794319"/>
            <a:ext cx="845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19.819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5" name="图片 24" descr="屏幕快照 2017-07-11 上午9.18.29.png">
            <a:extLst>
              <a:ext uri="{FF2B5EF4-FFF2-40B4-BE49-F238E27FC236}">
                <a16:creationId xmlns:a16="http://schemas.microsoft.com/office/drawing/2014/main" id="{4899AD63-FEF0-4401-81AD-BC683DB87A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96" y="4534012"/>
            <a:ext cx="3651167" cy="60998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9C64C0B-F34F-40F2-BFE7-7C2CEA26112C}"/>
              </a:ext>
            </a:extLst>
          </p:cNvPr>
          <p:cNvSpPr/>
          <p:nvPr/>
        </p:nvSpPr>
        <p:spPr>
          <a:xfrm>
            <a:off x="5990712" y="4699003"/>
            <a:ext cx="736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4.016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9" name="Picture 4" descr="âisme journalâçå¾çæç´¢ç»æ">
            <a:extLst>
              <a:ext uri="{FF2B5EF4-FFF2-40B4-BE49-F238E27FC236}">
                <a16:creationId xmlns:a16="http://schemas.microsoft.com/office/drawing/2014/main" id="{634C5937-4456-4419-B76B-DCE0C7E71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4"/>
          <a:stretch/>
        </p:blipFill>
        <p:spPr bwMode="auto">
          <a:xfrm>
            <a:off x="5922158" y="2377717"/>
            <a:ext cx="1859066" cy="62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BE8337DC-77D0-4DE9-8C0D-B67FE761EC85}"/>
              </a:ext>
            </a:extLst>
          </p:cNvPr>
          <p:cNvSpPr/>
          <p:nvPr/>
        </p:nvSpPr>
        <p:spPr>
          <a:xfrm>
            <a:off x="7781225" y="2492709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9.180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3" name="Picture 6" descr="âNATURE REVIEWS MICROBIOLOGYâçå¾çæç´¢ç»æ">
            <a:extLst>
              <a:ext uri="{FF2B5EF4-FFF2-40B4-BE49-F238E27FC236}">
                <a16:creationId xmlns:a16="http://schemas.microsoft.com/office/drawing/2014/main" id="{FCD352AF-261C-4950-8C98-B184F4B1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62"/>
          <a:stretch/>
        </p:blipFill>
        <p:spPr bwMode="auto">
          <a:xfrm>
            <a:off x="2310684" y="1637861"/>
            <a:ext cx="2390514" cy="64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81A314DE-B1CB-49C7-BD90-24A862F880CA}"/>
              </a:ext>
            </a:extLst>
          </p:cNvPr>
          <p:cNvSpPr/>
          <p:nvPr/>
        </p:nvSpPr>
        <p:spPr>
          <a:xfrm>
            <a:off x="4704302" y="1768948"/>
            <a:ext cx="113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34.209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7" name="Picture 8" descr="http://www.natureasia.com/common/img/logos/journals/nmicrobiol-logo.gif">
            <a:extLst>
              <a:ext uri="{FF2B5EF4-FFF2-40B4-BE49-F238E27FC236}">
                <a16:creationId xmlns:a16="http://schemas.microsoft.com/office/drawing/2014/main" id="{515B4568-5B46-425B-96A4-DE01FB3FF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12" y="1706343"/>
            <a:ext cx="1607344" cy="53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8F02FB47-81E6-46CC-B3DE-2EC71E429BBC}"/>
              </a:ext>
            </a:extLst>
          </p:cNvPr>
          <p:cNvSpPr/>
          <p:nvPr/>
        </p:nvSpPr>
        <p:spPr>
          <a:xfrm>
            <a:off x="7433099" y="1772742"/>
            <a:ext cx="8992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15.540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B7A932D-0FBA-471D-B85B-43B61862711F}"/>
              </a:ext>
            </a:extLst>
          </p:cNvPr>
          <p:cNvSpPr/>
          <p:nvPr/>
        </p:nvSpPr>
        <p:spPr>
          <a:xfrm>
            <a:off x="9863212" y="2517778"/>
            <a:ext cx="113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6.784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2D48014-818F-403F-AF3A-6FE116C341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2639" y="3020729"/>
            <a:ext cx="2515464" cy="68972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2F3FA09-7A0C-4B5D-BCDE-D694B89D31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2159" y="3125867"/>
            <a:ext cx="1529771" cy="523047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BCFD184F-2383-4866-8DB7-6CC1DB4061CF}"/>
              </a:ext>
            </a:extLst>
          </p:cNvPr>
          <p:cNvSpPr/>
          <p:nvPr/>
        </p:nvSpPr>
        <p:spPr>
          <a:xfrm>
            <a:off x="7542652" y="3240390"/>
            <a:ext cx="755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9. 130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5A79F67-89DA-49D8-B7A7-8983457EC8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0576" y="3102460"/>
            <a:ext cx="1496201" cy="584634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41EAD506-9FD9-4E3F-8520-DA1B08E4EE22}"/>
              </a:ext>
            </a:extLst>
          </p:cNvPr>
          <p:cNvSpPr/>
          <p:nvPr/>
        </p:nvSpPr>
        <p:spPr>
          <a:xfrm>
            <a:off x="10115906" y="3223579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7.864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099D474-665E-4518-9C8B-95CCA60987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28745" y="3795194"/>
            <a:ext cx="1696163" cy="555209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734014CF-AC43-4E83-AFDC-2F63A1192114}"/>
              </a:ext>
            </a:extLst>
          </p:cNvPr>
          <p:cNvSpPr/>
          <p:nvPr/>
        </p:nvSpPr>
        <p:spPr>
          <a:xfrm>
            <a:off x="3889664" y="3883125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5.993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4735C1F5-BFB9-4993-B2FE-AB7ED64794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543" y="3769669"/>
            <a:ext cx="1364168" cy="555185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7DB284F8-AA7C-4621-A9BC-4FB7D90D31CD}"/>
              </a:ext>
            </a:extLst>
          </p:cNvPr>
          <p:cNvSpPr/>
          <p:nvPr/>
        </p:nvSpPr>
        <p:spPr>
          <a:xfrm>
            <a:off x="5990712" y="3874135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7.051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FFB2CB6-F3C3-409E-84B8-3C4765934DF8}"/>
              </a:ext>
            </a:extLst>
          </p:cNvPr>
          <p:cNvSpPr/>
          <p:nvPr/>
        </p:nvSpPr>
        <p:spPr>
          <a:xfrm>
            <a:off x="6896950" y="3854750"/>
            <a:ext cx="428980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Clinical Microbiology Reviews </a:t>
            </a:r>
            <a:r>
              <a:rPr lang="en-US" altLang="zh-CN" sz="1600" dirty="0"/>
              <a:t>22.556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Fungal Diversity 15.386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Trends In Microbiology 13.546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Protein &amp; Cell 10.164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Annual Review Of Microbiology 9.808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Current Opinion In Microbiology </a:t>
            </a:r>
            <a:r>
              <a:rPr lang="en-US" altLang="zh-CN" sz="1600" dirty="0"/>
              <a:t>8.134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600" dirty="0" err="1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npj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 Biofilms and Microbiomes </a:t>
            </a:r>
            <a:r>
              <a:rPr lang="en-US" altLang="zh-CN" sz="1600" dirty="0"/>
              <a:t>7.067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Gut Microbes 7.740 </a:t>
            </a:r>
            <a:r>
              <a:rPr lang="en-US" altLang="zh-CN" sz="1600" dirty="0" err="1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mSystem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/>
              <a:t>6.633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Journal of Genetics and Genomics 5.065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Science China-Life Sciences 4.611</a:t>
            </a:r>
          </a:p>
        </p:txBody>
      </p:sp>
    </p:spTree>
    <p:extLst>
      <p:ext uri="{BB962C8B-B14F-4D97-AF65-F5344CB8AC3E}">
        <p14:creationId xmlns:p14="http://schemas.microsoft.com/office/powerpoint/2010/main" val="3092081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B9EF986-8D29-4EA8-AD56-0951C0C7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BA86AC-62F1-4D54-BCE8-CAF9B8429EE0}"/>
              </a:ext>
            </a:extLst>
          </p:cNvPr>
          <p:cNvGrpSpPr/>
          <p:nvPr/>
        </p:nvGrpSpPr>
        <p:grpSpPr>
          <a:xfrm>
            <a:off x="1699102" y="-14406"/>
            <a:ext cx="9153287" cy="6872406"/>
            <a:chOff x="1340690" y="956339"/>
            <a:chExt cx="7180586" cy="5391277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E4E14AC-3C9E-4CDE-A998-E5C55228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690" y="962176"/>
              <a:ext cx="7180586" cy="538544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16FADF8-FA86-4D61-9F22-E1D1CC8F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3311" y="956339"/>
              <a:ext cx="1828800" cy="12192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ED02137-E8DD-4FC4-B34C-5C7611F83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9066" y="1517584"/>
              <a:ext cx="1440160" cy="878945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CE3B677E-F736-4723-9320-E62CE747B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311"/>
            <a:stretch/>
          </p:blipFill>
          <p:spPr>
            <a:xfrm>
              <a:off x="7569147" y="3937757"/>
              <a:ext cx="852770" cy="781898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C65014D-F5F8-4E7B-9E51-3B70F430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2111" y="5235791"/>
              <a:ext cx="933910" cy="104844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EA1C14DF-F128-41CF-A5DE-0805AAFDD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5309" y="5285337"/>
              <a:ext cx="1404432" cy="864267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A3E56CE-6DE2-40C1-A8F6-0D564A467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596539" y="1984892"/>
              <a:ext cx="1222029" cy="1088530"/>
            </a:xfrm>
            <a:prstGeom prst="rect">
              <a:avLst/>
            </a:prstGeom>
          </p:spPr>
        </p:pic>
        <p:sp>
          <p:nvSpPr>
            <p:cNvPr id="33" name="对话气泡: 椭圆形 32">
              <a:extLst>
                <a:ext uri="{FF2B5EF4-FFF2-40B4-BE49-F238E27FC236}">
                  <a16:creationId xmlns:a16="http://schemas.microsoft.com/office/drawing/2014/main" id="{A3B41726-276E-4075-8911-7A0A54A9B837}"/>
                </a:ext>
              </a:extLst>
            </p:cNvPr>
            <p:cNvSpPr/>
            <p:nvPr/>
          </p:nvSpPr>
          <p:spPr>
            <a:xfrm>
              <a:off x="1426158" y="2836069"/>
              <a:ext cx="1250949" cy="929481"/>
            </a:xfrm>
            <a:prstGeom prst="wedgeEllipseCallout">
              <a:avLst>
                <a:gd name="adj1" fmla="val 19776"/>
                <a:gd name="adj2" fmla="val 68762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9401E3-FAAB-4CDA-A0E9-967051AF3D16}"/>
                </a:ext>
              </a:extLst>
            </p:cNvPr>
            <p:cNvSpPr txBox="1"/>
            <p:nvPr/>
          </p:nvSpPr>
          <p:spPr>
            <a:xfrm>
              <a:off x="1446168" y="3100754"/>
              <a:ext cx="1052860" cy="31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长矛</a:t>
              </a:r>
            </a:p>
          </p:txBody>
        </p:sp>
        <p:sp>
          <p:nvSpPr>
            <p:cNvPr id="35" name="对话气泡: 椭圆形 34">
              <a:extLst>
                <a:ext uri="{FF2B5EF4-FFF2-40B4-BE49-F238E27FC236}">
                  <a16:creationId xmlns:a16="http://schemas.microsoft.com/office/drawing/2014/main" id="{F36495EB-31CC-426D-A244-899346B061F7}"/>
                </a:ext>
              </a:extLst>
            </p:cNvPr>
            <p:cNvSpPr/>
            <p:nvPr/>
          </p:nvSpPr>
          <p:spPr>
            <a:xfrm>
              <a:off x="2931328" y="1022509"/>
              <a:ext cx="1292860" cy="951071"/>
            </a:xfrm>
            <a:prstGeom prst="wedgeEllipseCallout">
              <a:avLst>
                <a:gd name="adj1" fmla="val 55873"/>
                <a:gd name="adj2" fmla="val 4740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1FBD875-D7AF-4CC7-9A63-55CC0FE5E186}"/>
                </a:ext>
              </a:extLst>
            </p:cNvPr>
            <p:cNvSpPr txBox="1"/>
            <p:nvPr/>
          </p:nvSpPr>
          <p:spPr>
            <a:xfrm>
              <a:off x="2999232" y="1298637"/>
              <a:ext cx="1052860" cy="31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扇子</a:t>
              </a:r>
            </a:p>
          </p:txBody>
        </p:sp>
        <p:sp>
          <p:nvSpPr>
            <p:cNvPr id="37" name="对话气泡: 圆角矩形 36">
              <a:extLst>
                <a:ext uri="{FF2B5EF4-FFF2-40B4-BE49-F238E27FC236}">
                  <a16:creationId xmlns:a16="http://schemas.microsoft.com/office/drawing/2014/main" id="{3743C482-A11F-4E2E-8999-981601A66F39}"/>
                </a:ext>
              </a:extLst>
            </p:cNvPr>
            <p:cNvSpPr/>
            <p:nvPr/>
          </p:nvSpPr>
          <p:spPr>
            <a:xfrm>
              <a:off x="7470645" y="2778564"/>
              <a:ext cx="921381" cy="1153356"/>
            </a:xfrm>
            <a:prstGeom prst="wedgeRoundRectCallout">
              <a:avLst>
                <a:gd name="adj1" fmla="val -85341"/>
                <a:gd name="adj2" fmla="val 34091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69A5A79-A2F1-4604-926D-943047229A34}"/>
                </a:ext>
              </a:extLst>
            </p:cNvPr>
            <p:cNvSpPr txBox="1"/>
            <p:nvPr/>
          </p:nvSpPr>
          <p:spPr>
            <a:xfrm>
              <a:off x="7385040" y="3155187"/>
              <a:ext cx="936000" cy="31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绳子</a:t>
              </a:r>
            </a:p>
          </p:txBody>
        </p:sp>
        <p:sp>
          <p:nvSpPr>
            <p:cNvPr id="39" name="对话气泡: 圆角矩形 38">
              <a:extLst>
                <a:ext uri="{FF2B5EF4-FFF2-40B4-BE49-F238E27FC236}">
                  <a16:creationId xmlns:a16="http://schemas.microsoft.com/office/drawing/2014/main" id="{72177E43-84B3-4E80-A0B9-44F96CC5760C}"/>
                </a:ext>
              </a:extLst>
            </p:cNvPr>
            <p:cNvSpPr/>
            <p:nvPr/>
          </p:nvSpPr>
          <p:spPr>
            <a:xfrm>
              <a:off x="4750315" y="5442354"/>
              <a:ext cx="1189837" cy="745086"/>
            </a:xfrm>
            <a:prstGeom prst="wedgeRoundRectCallout">
              <a:avLst>
                <a:gd name="adj1" fmla="val -40894"/>
                <a:gd name="adj2" fmla="val -93330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B288CFD-8570-4700-A37F-940652130F2E}"/>
                </a:ext>
              </a:extLst>
            </p:cNvPr>
            <p:cNvSpPr txBox="1"/>
            <p:nvPr/>
          </p:nvSpPr>
          <p:spPr>
            <a:xfrm>
              <a:off x="4890593" y="5640595"/>
              <a:ext cx="935697" cy="31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树</a:t>
              </a:r>
            </a:p>
          </p:txBody>
        </p:sp>
        <p:sp>
          <p:nvSpPr>
            <p:cNvPr id="41" name="对话气泡: 矩形 40">
              <a:extLst>
                <a:ext uri="{FF2B5EF4-FFF2-40B4-BE49-F238E27FC236}">
                  <a16:creationId xmlns:a16="http://schemas.microsoft.com/office/drawing/2014/main" id="{C974EC28-7DEE-4983-A30A-11CA7F696801}"/>
                </a:ext>
              </a:extLst>
            </p:cNvPr>
            <p:cNvSpPr/>
            <p:nvPr/>
          </p:nvSpPr>
          <p:spPr>
            <a:xfrm>
              <a:off x="2743300" y="5311144"/>
              <a:ext cx="1055051" cy="729561"/>
            </a:xfrm>
            <a:prstGeom prst="wedgeRectCallout">
              <a:avLst>
                <a:gd name="adj1" fmla="val 47312"/>
                <a:gd name="adj2" fmla="val -9830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40A2D5E-5F40-4ADB-A67A-AED00783AA32}"/>
                </a:ext>
              </a:extLst>
            </p:cNvPr>
            <p:cNvSpPr txBox="1"/>
            <p:nvPr/>
          </p:nvSpPr>
          <p:spPr>
            <a:xfrm>
              <a:off x="2697420" y="5477824"/>
              <a:ext cx="1044000" cy="31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蛇</a:t>
              </a:r>
            </a:p>
          </p:txBody>
        </p:sp>
        <p:sp>
          <p:nvSpPr>
            <p:cNvPr id="43" name="对话气泡: 矩形 42">
              <a:extLst>
                <a:ext uri="{FF2B5EF4-FFF2-40B4-BE49-F238E27FC236}">
                  <a16:creationId xmlns:a16="http://schemas.microsoft.com/office/drawing/2014/main" id="{1A68BD7A-B8D1-4D96-BDBB-E4AE5455DBD9}"/>
                </a:ext>
              </a:extLst>
            </p:cNvPr>
            <p:cNvSpPr/>
            <p:nvPr/>
          </p:nvSpPr>
          <p:spPr>
            <a:xfrm>
              <a:off x="5662288" y="2439215"/>
              <a:ext cx="947254" cy="745945"/>
            </a:xfrm>
            <a:prstGeom prst="wedgeRectCallout">
              <a:avLst>
                <a:gd name="adj1" fmla="val -71658"/>
                <a:gd name="adj2" fmla="val 4667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BB777B9-5C19-4167-9F72-8911FF79CE5D}"/>
                </a:ext>
              </a:extLst>
            </p:cNvPr>
            <p:cNvSpPr txBox="1"/>
            <p:nvPr/>
          </p:nvSpPr>
          <p:spPr>
            <a:xfrm>
              <a:off x="5572814" y="2660927"/>
              <a:ext cx="1044000" cy="31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2111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CD5AD12-5244-485B-B8AE-4B17F54B0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050AC-1682-4398-AEB1-8D35ADC6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微生物组技术：培养组学、</a:t>
            </a:r>
            <a:r>
              <a:rPr lang="zh-CN" altLang="en-US" b="1" dirty="0"/>
              <a:t>扩增子、宏基因组</a:t>
            </a:r>
            <a:r>
              <a:rPr lang="zh-CN" altLang="en-US" dirty="0"/>
              <a:t>、宏转录组、宏蛋白组、宏代谢组</a:t>
            </a:r>
            <a:endParaRPr lang="en-US" altLang="zh-CN" dirty="0"/>
          </a:p>
          <a:p>
            <a:r>
              <a:rPr lang="zh-CN" altLang="en-US" dirty="0"/>
              <a:t>宏基因组思路：取样、测序、数据分析、可视化</a:t>
            </a:r>
          </a:p>
          <a:p>
            <a:r>
              <a:rPr lang="zh-CN" altLang="en-US" dirty="0"/>
              <a:t>扩增子分析思路：质控</a:t>
            </a:r>
            <a:r>
              <a:rPr lang="en-US" altLang="zh-CN" dirty="0"/>
              <a:t>—</a:t>
            </a:r>
            <a:r>
              <a:rPr lang="zh-CN" altLang="en-US" dirty="0"/>
              <a:t>挑选代表序列</a:t>
            </a:r>
            <a:r>
              <a:rPr lang="en-US" altLang="zh-CN" dirty="0"/>
              <a:t>OTU/ASV—</a:t>
            </a:r>
            <a:r>
              <a:rPr lang="zh-CN" altLang="en-US" dirty="0"/>
              <a:t>物种注释</a:t>
            </a:r>
            <a:r>
              <a:rPr lang="en-US" altLang="zh-CN" dirty="0"/>
              <a:t>—</a:t>
            </a:r>
            <a:r>
              <a:rPr lang="zh-CN" altLang="en-US" dirty="0"/>
              <a:t>生成特征表 </a:t>
            </a:r>
            <a:r>
              <a:rPr lang="en-US" altLang="zh-CN" dirty="0"/>
              <a:t>—</a:t>
            </a:r>
            <a:r>
              <a:rPr lang="zh-CN" altLang="en-US" dirty="0"/>
              <a:t>多样性分析</a:t>
            </a:r>
            <a:r>
              <a:rPr lang="en-US" altLang="zh-CN" dirty="0"/>
              <a:t>(</a:t>
            </a:r>
            <a:r>
              <a:rPr lang="zh-CN" altLang="en-US" dirty="0"/>
              <a:t>整体</a:t>
            </a:r>
            <a:r>
              <a:rPr lang="en-US" altLang="zh-CN" dirty="0"/>
              <a:t>)—</a:t>
            </a:r>
            <a:r>
              <a:rPr lang="zh-CN" altLang="en-US" dirty="0"/>
              <a:t>差异比较</a:t>
            </a:r>
            <a:r>
              <a:rPr lang="en-US" altLang="zh-CN" dirty="0"/>
              <a:t>(</a:t>
            </a:r>
            <a:r>
              <a:rPr lang="zh-CN" altLang="en-US" dirty="0"/>
              <a:t>局部</a:t>
            </a:r>
            <a:r>
              <a:rPr lang="en-US" altLang="zh-CN" dirty="0"/>
              <a:t>)</a:t>
            </a:r>
            <a:r>
              <a:rPr lang="zh-CN" altLang="en-US" dirty="0"/>
              <a:t>，软件推荐</a:t>
            </a:r>
            <a:r>
              <a:rPr lang="en-US" altLang="zh-CN" dirty="0"/>
              <a:t>QIIME 2</a:t>
            </a:r>
            <a:r>
              <a:rPr lang="zh-CN" altLang="en-US" dirty="0"/>
              <a:t>和</a:t>
            </a:r>
            <a:r>
              <a:rPr lang="en-US" altLang="zh-CN" dirty="0"/>
              <a:t>/</a:t>
            </a:r>
            <a:r>
              <a:rPr lang="zh-CN" altLang="en-US" dirty="0"/>
              <a:t>或</a:t>
            </a:r>
            <a:r>
              <a:rPr lang="en-US" altLang="zh-CN" dirty="0"/>
              <a:t>EasyAmplicon(USEARH/VSEARCH)</a:t>
            </a:r>
          </a:p>
          <a:p>
            <a:r>
              <a:rPr lang="zh-CN" altLang="en-US" dirty="0"/>
              <a:t>宏基因组分析思路：质控和去宿主、有参分析、组装、基因预测和功能预测、分箱单菌基因组</a:t>
            </a:r>
            <a:endParaRPr lang="en-US" altLang="zh-CN" dirty="0"/>
          </a:p>
          <a:p>
            <a:r>
              <a:rPr lang="zh-CN" altLang="en-US" dirty="0"/>
              <a:t>文章套路总结：逻辑</a:t>
            </a:r>
            <a:r>
              <a:rPr lang="en-US" altLang="zh-CN" dirty="0"/>
              <a:t>3-5</a:t>
            </a:r>
            <a:r>
              <a:rPr lang="zh-CN" altLang="en-US" dirty="0"/>
              <a:t>组图、开门红、方法可视化、结尾呼应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9C09E3-90E4-438B-A34D-0AC63892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1624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微生物组分析概述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扩增子分析流程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宏基因组分析流程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数据可视化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CNS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文章套路总结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471570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42AB843-BAA0-4A37-A33F-31A84D3E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544D7-891E-48C7-986D-50710357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创立宏基因组公众号</a:t>
            </a:r>
            <a:r>
              <a:rPr lang="en-US" altLang="zh-CN" dirty="0"/>
              <a:t>——10</a:t>
            </a:r>
            <a:r>
              <a:rPr lang="zh-CN" altLang="en-US" dirty="0"/>
              <a:t>万</a:t>
            </a:r>
            <a:r>
              <a:rPr lang="en-US" altLang="zh-CN" dirty="0"/>
              <a:t>+</a:t>
            </a:r>
            <a:r>
              <a:rPr lang="zh-CN" altLang="en-US" dirty="0"/>
              <a:t>同行关注每日更新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Current Opinion in Microbiology</a:t>
            </a:r>
            <a:r>
              <a:rPr lang="zh-CN" altLang="en-US" dirty="0"/>
              <a:t>、</a:t>
            </a:r>
            <a:r>
              <a:rPr lang="en-US" altLang="zh-CN" dirty="0"/>
              <a:t>Protein Cell</a:t>
            </a:r>
            <a:r>
              <a:rPr lang="zh-CN" altLang="en-US" dirty="0"/>
              <a:t>、中华医学会、遗传等撰写方法综述</a:t>
            </a:r>
            <a:endParaRPr lang="en-US" altLang="zh-CN" dirty="0"/>
          </a:p>
          <a:p>
            <a:r>
              <a:rPr lang="en-US" altLang="zh-CN" dirty="0" err="1"/>
              <a:t>JoVE</a:t>
            </a:r>
            <a:r>
              <a:rPr lang="zh-CN" altLang="en-US" dirty="0"/>
              <a:t>专刊：微生物组数据分析与可视化系列视频</a:t>
            </a:r>
          </a:p>
          <a:p>
            <a:r>
              <a:rPr lang="en-US" altLang="zh-CN" dirty="0"/>
              <a:t>《</a:t>
            </a:r>
            <a:r>
              <a:rPr lang="zh-CN" altLang="en-US" dirty="0"/>
              <a:t>微生物组数据分析与可视化实战</a:t>
            </a:r>
            <a:r>
              <a:rPr lang="en-US" altLang="zh-CN" dirty="0"/>
              <a:t>》</a:t>
            </a:r>
            <a:r>
              <a:rPr lang="zh-CN" altLang="en-US" dirty="0"/>
              <a:t>专著</a:t>
            </a:r>
            <a:r>
              <a:rPr lang="en-US" altLang="zh-CN" dirty="0"/>
              <a:t>——</a:t>
            </a:r>
            <a:r>
              <a:rPr lang="zh-CN" altLang="en-US" dirty="0"/>
              <a:t>科学出版社</a:t>
            </a:r>
          </a:p>
          <a:p>
            <a:r>
              <a:rPr lang="en-US" altLang="zh-CN" dirty="0"/>
              <a:t>《</a:t>
            </a:r>
            <a:r>
              <a:rPr lang="zh-CN" altLang="en-US" dirty="0"/>
              <a:t>微生物组实验手册征稿中</a:t>
            </a:r>
            <a:r>
              <a:rPr lang="en-US" altLang="zh-CN" dirty="0"/>
              <a:t>》——Bio-protocol</a:t>
            </a:r>
          </a:p>
          <a:p>
            <a:r>
              <a:rPr lang="zh-CN" altLang="en-US" dirty="0"/>
              <a:t>培养组学分析流程和在线分析网站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DDCF1B4-6C98-4DCC-9EFF-F767533B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科学传播的一些工作</a:t>
            </a:r>
          </a:p>
        </p:txBody>
      </p:sp>
    </p:spTree>
    <p:extLst>
      <p:ext uri="{BB962C8B-B14F-4D97-AF65-F5344CB8AC3E}">
        <p14:creationId xmlns:p14="http://schemas.microsoft.com/office/powerpoint/2010/main" val="717067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71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>
                <a:cs typeface="+mn-ea"/>
                <a:sym typeface="+mn-lt"/>
              </a:rPr>
              <a:t>创立“宏基因组”公众号</a:t>
            </a:r>
            <a:endParaRPr lang="en-US" altLang="zh-CN" sz="44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60386" y="5787014"/>
            <a:ext cx="6036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阅读量</a:t>
            </a:r>
            <a:r>
              <a:rPr lang="en-US" altLang="zh-CN" sz="2400" dirty="0">
                <a:cs typeface="+mn-ea"/>
                <a:sym typeface="+mn-lt"/>
              </a:rPr>
              <a:t>1700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次，</a:t>
            </a:r>
            <a:r>
              <a:rPr lang="en-US" altLang="zh-CN" sz="2400" dirty="0">
                <a:cs typeface="+mn-ea"/>
                <a:sym typeface="+mn-lt"/>
              </a:rPr>
              <a:t>10+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同行订阅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分享经验和技术文章</a:t>
            </a:r>
            <a:r>
              <a:rPr lang="en-US" altLang="zh-CN" dirty="0">
                <a:cs typeface="+mn-ea"/>
                <a:sym typeface="+mn-lt"/>
              </a:rPr>
              <a:t>2200+</a:t>
            </a:r>
            <a:r>
              <a:rPr lang="zh-CN" altLang="en-US" dirty="0">
                <a:cs typeface="+mn-ea"/>
                <a:sym typeface="+mn-lt"/>
              </a:rPr>
              <a:t>篇，</a:t>
            </a:r>
            <a:r>
              <a:rPr lang="en-US" altLang="zh-CN" dirty="0">
                <a:cs typeface="+mn-ea"/>
                <a:sym typeface="+mn-lt"/>
              </a:rPr>
              <a:t>100+</a:t>
            </a:r>
            <a:r>
              <a:rPr lang="zh-CN" altLang="en-US" dirty="0">
                <a:cs typeface="+mn-ea"/>
                <a:sym typeface="+mn-lt"/>
              </a:rPr>
              <a:t>位国内外同行参与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" y="1853258"/>
            <a:ext cx="3577908" cy="3599948"/>
          </a:xfrm>
          <a:prstGeom prst="rect">
            <a:avLst/>
          </a:prstGeom>
        </p:spPr>
      </p:pic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C5DAC118-672F-4A06-B9CD-7773C606B1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38" y="1679269"/>
            <a:ext cx="5374758" cy="41315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85890A-D902-4BDB-B952-7B60D577E8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5100" r="5010" b="5435"/>
          <a:stretch/>
        </p:blipFill>
        <p:spPr>
          <a:xfrm>
            <a:off x="8020878" y="1676167"/>
            <a:ext cx="3974719" cy="39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88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BAB6CF2-0598-488A-9EFD-E974E34E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0BE95-FA6D-4C5F-B210-15E7E2ADC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478299"/>
            <a:ext cx="10515600" cy="936826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应邀在</a:t>
            </a:r>
            <a:r>
              <a:rPr lang="en-US" altLang="zh-CN" b="1" i="1" dirty="0">
                <a:cs typeface="+mn-ea"/>
                <a:sym typeface="+mn-lt"/>
                <a:hlinkClick r:id="rId3"/>
              </a:rPr>
              <a:t>Protein Cell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b="1" i="1" dirty="0">
                <a:cs typeface="+mn-ea"/>
                <a:sym typeface="+mn-lt"/>
                <a:hlinkClick r:id="rId4"/>
              </a:rPr>
              <a:t>Current Opinion in Microbiology</a:t>
            </a:r>
            <a:r>
              <a:rPr lang="zh-CN" altLang="en-US" b="1" i="1" dirty="0">
                <a:cs typeface="+mn-ea"/>
                <a:sym typeface="+mn-lt"/>
              </a:rPr>
              <a:t>、</a:t>
            </a:r>
            <a:r>
              <a:rPr lang="zh-CN" altLang="en-US" b="1" i="1" dirty="0">
                <a:cs typeface="+mn-ea"/>
                <a:sym typeface="+mn-lt"/>
                <a:hlinkClick r:id="rId5"/>
              </a:rPr>
              <a:t>中华医学杂志</a:t>
            </a:r>
            <a:r>
              <a:rPr lang="zh-CN" altLang="en-US" b="1" i="1" dirty="0">
                <a:cs typeface="+mn-ea"/>
                <a:sym typeface="+mn-lt"/>
              </a:rPr>
              <a:t>、</a:t>
            </a:r>
            <a:r>
              <a:rPr lang="zh-CN" altLang="en-US" b="1" i="1" dirty="0">
                <a:cs typeface="+mn-ea"/>
                <a:sym typeface="+mn-lt"/>
                <a:hlinkClick r:id="rId6"/>
              </a:rPr>
              <a:t>遗传</a:t>
            </a:r>
            <a:r>
              <a:rPr lang="en-US" altLang="zh-CN" b="1" i="1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等杂志发表方法学综述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E81DF8C-36E1-4605-812F-0190DCD9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微生物组研究方法综述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7CA1D-A0E4-4B1C-97A3-1F9E7AD61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955" y="1420727"/>
            <a:ext cx="8938089" cy="40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44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D7579D2-D23F-41E4-8D0F-5C71A01E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pic>
        <p:nvPicPr>
          <p:cNvPr id="6" name="JoVE简介">
            <a:hlinkClick r:id="" action="ppaction://media"/>
            <a:extLst>
              <a:ext uri="{FF2B5EF4-FFF2-40B4-BE49-F238E27FC236}">
                <a16:creationId xmlns:a16="http://schemas.microsoft.com/office/drawing/2014/main" id="{5671CF94-6C93-42F6-AFB8-B53D6D1C42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4503" y="1404236"/>
            <a:ext cx="9208811" cy="4919497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BA688DA-3F6C-48F1-95EF-7E0108A1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JoVE</a:t>
            </a:r>
            <a:r>
              <a:rPr lang="zh-CN" altLang="en-US" dirty="0"/>
              <a:t>微生物组专刊征稿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8E8022-1B22-4007-B95C-023DA711DA8F}"/>
              </a:ext>
            </a:extLst>
          </p:cNvPr>
          <p:cNvSpPr/>
          <p:nvPr/>
        </p:nvSpPr>
        <p:spPr>
          <a:xfrm>
            <a:off x="4019564" y="6415125"/>
            <a:ext cx="514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366D6"/>
                </a:solidFill>
                <a:latin typeface="-apple-system"/>
                <a:hlinkClick r:id="rId6"/>
              </a:rPr>
              <a:t>JoVE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6"/>
              </a:rPr>
              <a:t>微生物组专刊征稿，写方法拍视频教程发</a:t>
            </a:r>
            <a:r>
              <a:rPr lang="en-US" altLang="zh-CN" dirty="0">
                <a:solidFill>
                  <a:srgbClr val="0366D6"/>
                </a:solidFill>
                <a:latin typeface="-apple-system"/>
                <a:hlinkClick r:id="rId6"/>
              </a:rPr>
              <a:t>SCI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7663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C9961-E0A1-44ED-90BE-87D30F5C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微生物组分析和可视化方法专刊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2DE5EFB-93AD-4091-9E17-F269AE563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095" y="1490806"/>
            <a:ext cx="8715105" cy="4568125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94A303-1FE7-4286-88D7-97565081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ADF817-3652-499F-876D-2E2ADB08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442266-A838-4BCD-9090-4BEBBDFA9E61}"/>
              </a:ext>
            </a:extLst>
          </p:cNvPr>
          <p:cNvSpPr/>
          <p:nvPr/>
        </p:nvSpPr>
        <p:spPr>
          <a:xfrm>
            <a:off x="462946" y="6058932"/>
            <a:ext cx="1160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https://www.jove.com/methods-collections/426/analysis-visualization-methods-for-amplicon-metagenomic-data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0937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CA793FD-A364-4957-BE47-0581B81B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4BC2C-3CF0-4232-8AB9-E6BFD6DC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611" y="1462108"/>
            <a:ext cx="3926789" cy="49058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b="1" dirty="0">
                <a:latin typeface="+mj-ea"/>
                <a:ea typeface="+mj-ea"/>
                <a:hlinkClick r:id="rId3"/>
              </a:rPr>
              <a:t>众筹编写</a:t>
            </a:r>
            <a:r>
              <a:rPr lang="en-US" altLang="zh-CN" sz="1800" b="1" dirty="0">
                <a:latin typeface="+mj-ea"/>
                <a:ea typeface="+mj-ea"/>
                <a:hlinkClick r:id="rId3"/>
              </a:rPr>
              <a:t>《</a:t>
            </a:r>
            <a:r>
              <a:rPr lang="zh-CN" altLang="en-US" sz="1800" b="1" dirty="0">
                <a:latin typeface="+mj-ea"/>
                <a:ea typeface="+mj-ea"/>
                <a:hlinkClick r:id="rId3"/>
              </a:rPr>
              <a:t>微生物组数据分析与可视化实战</a:t>
            </a:r>
            <a:r>
              <a:rPr lang="en-US" altLang="zh-CN" sz="1800" b="1" dirty="0">
                <a:latin typeface="+mj-ea"/>
                <a:ea typeface="+mj-ea"/>
                <a:hlinkClick r:id="rId3"/>
              </a:rPr>
              <a:t>》——</a:t>
            </a:r>
            <a:r>
              <a:rPr lang="zh-CN" altLang="en-US" sz="1800" b="1" dirty="0">
                <a:latin typeface="+mj-ea"/>
                <a:ea typeface="+mj-ea"/>
                <a:hlinkClick r:id="rId3"/>
              </a:rPr>
              <a:t>成为宏基因组学百科全书的创始人</a:t>
            </a:r>
            <a:r>
              <a:rPr lang="en-US" altLang="zh-CN" sz="1800" b="1" dirty="0">
                <a:latin typeface="+mj-ea"/>
                <a:ea typeface="+mj-ea"/>
                <a:hlinkClick r:id="rId3"/>
              </a:rPr>
              <a:t>(</a:t>
            </a:r>
            <a:r>
              <a:rPr lang="zh-CN" altLang="en-US" sz="1800" b="1" dirty="0">
                <a:latin typeface="+mj-ea"/>
                <a:ea typeface="+mj-ea"/>
                <a:hlinkClick r:id="rId3"/>
              </a:rPr>
              <a:t>目录</a:t>
            </a:r>
            <a:r>
              <a:rPr lang="en-US" altLang="zh-CN" sz="1800" b="1" dirty="0">
                <a:latin typeface="+mj-ea"/>
                <a:ea typeface="+mj-ea"/>
                <a:hlinkClick r:id="rId3"/>
              </a:rPr>
              <a:t>)</a:t>
            </a:r>
            <a:endParaRPr lang="zh-CN" altLang="en-US" sz="18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+mj-ea"/>
                <a:ea typeface="+mj-ea"/>
                <a:hlinkClick r:id="rId4"/>
              </a:rPr>
              <a:t>编者序：初衷、计划、要求、优势、目标和展望</a:t>
            </a:r>
            <a:endParaRPr lang="zh-CN" altLang="en-US" sz="18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+mj-ea"/>
                <a:ea typeface="+mj-ea"/>
              </a:rPr>
              <a:t>内容格式要求：背景知识、实例解读、实战代码；帮助同行看得懂文章，会归纳结果和写文章，实现自主分析；</a:t>
            </a:r>
            <a:endParaRPr lang="en-US" altLang="zh-CN" sz="18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+mj-ea"/>
                <a:ea typeface="+mj-ea"/>
              </a:rPr>
              <a:t>计划：</a:t>
            </a:r>
            <a:r>
              <a:rPr lang="en-US" altLang="zh-CN" sz="1800" b="1" dirty="0">
                <a:latin typeface="+mj-ea"/>
                <a:ea typeface="+mj-ea"/>
              </a:rPr>
              <a:t>1</a:t>
            </a:r>
            <a:r>
              <a:rPr lang="zh-CN" altLang="en-US" sz="1800" b="1" dirty="0">
                <a:latin typeface="+mj-ea"/>
                <a:ea typeface="+mj-ea"/>
              </a:rPr>
              <a:t>年发行中文专著和建立在线百科全书平台，优秀稿件推荐发表中、英文方法期刊；</a:t>
            </a:r>
            <a:r>
              <a:rPr lang="en-US" altLang="zh-CN" sz="1800" b="1" dirty="0">
                <a:latin typeface="+mj-ea"/>
                <a:ea typeface="+mj-ea"/>
              </a:rPr>
              <a:t>2</a:t>
            </a:r>
            <a:r>
              <a:rPr lang="zh-CN" altLang="en-US" sz="1800" b="1" dirty="0">
                <a:latin typeface="+mj-ea"/>
                <a:ea typeface="+mj-ea"/>
              </a:rPr>
              <a:t>年建立我国自主、有影响力的微生物组分析平台；</a:t>
            </a:r>
            <a:r>
              <a:rPr lang="en-US" altLang="zh-CN" sz="1800" b="1" dirty="0">
                <a:latin typeface="+mj-ea"/>
                <a:ea typeface="+mj-ea"/>
              </a:rPr>
              <a:t>3</a:t>
            </a:r>
            <a:r>
              <a:rPr lang="zh-CN" altLang="en-US" sz="1800" b="1" dirty="0">
                <a:latin typeface="+mj-ea"/>
                <a:ea typeface="+mj-ea"/>
              </a:rPr>
              <a:t>年走出去，发表国际有影响力的方法文章和出版外文图书</a:t>
            </a:r>
            <a:endParaRPr lang="en-US" altLang="zh-CN" sz="18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800" b="1" dirty="0">
              <a:latin typeface="+mj-ea"/>
              <a:ea typeface="+mj-ea"/>
              <a:hlinkClick r:id="rId5"/>
            </a:endParaRPr>
          </a:p>
          <a:p>
            <a:pPr marL="0" indent="0">
              <a:buNone/>
            </a:pPr>
            <a:endParaRPr lang="zh-CN" altLang="en-US" sz="1800" b="1" dirty="0">
              <a:latin typeface="+mj-ea"/>
              <a:ea typeface="+mj-ea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1C771B3-B0B6-46AC-97CE-FB0BC50B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57" y="810957"/>
            <a:ext cx="9217690" cy="369333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《</a:t>
            </a:r>
            <a:r>
              <a:rPr lang="zh-CN" altLang="en-US" sz="3600" dirty="0"/>
              <a:t>微生物组数据分析与可视化实战</a:t>
            </a:r>
            <a:r>
              <a:rPr lang="en-US" altLang="zh-CN" sz="3600" dirty="0"/>
              <a:t>》—</a:t>
            </a:r>
            <a:r>
              <a:rPr lang="zh-CN" altLang="en-US" sz="3600" dirty="0"/>
              <a:t>科学出版社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E43E7-10A0-4155-8794-8BB05B7B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462108"/>
            <a:ext cx="3662520" cy="49969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57C475-5B3D-4393-9BAE-26B770A3BCA6}"/>
              </a:ext>
            </a:extLst>
          </p:cNvPr>
          <p:cNvSpPr/>
          <p:nvPr/>
        </p:nvSpPr>
        <p:spPr>
          <a:xfrm>
            <a:off x="3247588" y="6437048"/>
            <a:ext cx="7031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全部文章点击链接</a:t>
            </a:r>
            <a:r>
              <a:rPr lang="en-US" altLang="zh-CN" b="1" dirty="0">
                <a:latin typeface="+mj-ea"/>
                <a:hlinkClick r:id="rId3"/>
              </a:rPr>
              <a:t>《</a:t>
            </a:r>
            <a:r>
              <a:rPr lang="zh-CN" altLang="en-US" b="1" dirty="0">
                <a:latin typeface="+mj-ea"/>
                <a:hlinkClick r:id="rId3"/>
              </a:rPr>
              <a:t>微生物组数据分析与可视化实战</a:t>
            </a:r>
            <a:r>
              <a:rPr lang="en-US" altLang="zh-CN" b="1" dirty="0">
                <a:latin typeface="+mj-ea"/>
                <a:hlinkClick r:id="rId3"/>
              </a:rPr>
              <a:t>》</a:t>
            </a:r>
            <a:r>
              <a:rPr lang="zh-CN" altLang="en-US" b="1" dirty="0">
                <a:latin typeface="+mj-ea"/>
              </a:rPr>
              <a:t>，持续更新</a:t>
            </a:r>
            <a:endParaRPr lang="zh-CN" altLang="en-US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A7D92477-6531-4F4D-B0AE-69D29C5EA9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883081"/>
            <a:ext cx="4216958" cy="362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511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F21F4-18B6-4D22-91F3-4807F652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5"/>
            <a:ext cx="9593530" cy="640828"/>
          </a:xfrm>
        </p:spPr>
        <p:txBody>
          <a:bodyPr>
            <a:noAutofit/>
          </a:bodyPr>
          <a:lstStyle/>
          <a:p>
            <a:r>
              <a:rPr lang="en-US" altLang="zh-CN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微生物组实验手册</a:t>
            </a:r>
            <a:r>
              <a:rPr lang="en-US" altLang="zh-CN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r>
              <a:rPr lang="en-US" altLang="zh-CN" sz="3200" dirty="0"/>
              <a:t>——Bio-protocol</a:t>
            </a:r>
            <a:endParaRPr lang="zh-CN" altLang="en-US" sz="32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B100351-8E2A-47E1-BFD0-2C0F2305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4230" y="1083703"/>
            <a:ext cx="11476037" cy="400407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86B64-64A0-45EE-A446-7202B4FD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7FABC-2C99-4E6D-8CCE-BBCF8857A1D2}"/>
              </a:ext>
            </a:extLst>
          </p:cNvPr>
          <p:cNvSpPr/>
          <p:nvPr/>
        </p:nvSpPr>
        <p:spPr>
          <a:xfrm>
            <a:off x="4455278" y="4620957"/>
            <a:ext cx="7288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5"/>
              </a:rPr>
              <a:t>征稿主页：</a:t>
            </a:r>
            <a:r>
              <a:rPr lang="en-US" altLang="zh-CN" sz="1600" dirty="0">
                <a:hlinkClick r:id="rId5"/>
              </a:rPr>
              <a:t>https://bio-protocol.org/bio101/Special_Issue_info.aspx?siid=48</a:t>
            </a:r>
            <a:endParaRPr lang="en-US" altLang="zh-CN" sz="1600" dirty="0"/>
          </a:p>
          <a:p>
            <a:r>
              <a:rPr lang="zh-CN" altLang="en-US" sz="1600" dirty="0"/>
              <a:t>进展： </a:t>
            </a:r>
            <a:r>
              <a:rPr lang="en-US" altLang="zh-CN" sz="1600" dirty="0"/>
              <a:t>https://kdocs.cn/l/cL8RRqHIL </a:t>
            </a:r>
            <a:endParaRPr lang="zh-CN" altLang="en-US" sz="16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2BFE83-C978-4E11-80F1-97A3B6A400B7}"/>
              </a:ext>
            </a:extLst>
          </p:cNvPr>
          <p:cNvSpPr/>
          <p:nvPr/>
        </p:nvSpPr>
        <p:spPr>
          <a:xfrm>
            <a:off x="184727" y="504955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latin typeface="-apple-system-font"/>
              </a:rPr>
              <a:t>科学顾问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朱永官  中科院城环境所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刘双江  中科院微生物所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朱宝利  中科院微生物所</a:t>
            </a:r>
            <a:endParaRPr lang="zh-CN" altLang="en-US" b="0" i="0" dirty="0">
              <a:solidFill>
                <a:srgbClr val="333333"/>
              </a:solidFill>
              <a:effectLst/>
              <a:latin typeface="Avenir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A27702-157C-4074-9905-55B933B05F97}"/>
              </a:ext>
            </a:extLst>
          </p:cNvPr>
          <p:cNvSpPr/>
          <p:nvPr/>
        </p:nvSpPr>
        <p:spPr>
          <a:xfrm>
            <a:off x="2806578" y="5112256"/>
            <a:ext cx="3547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latin typeface="-apple-system-font"/>
              </a:rPr>
              <a:t>特邀主编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褚海燕    中科院南京土壤所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刘永鑫    中科院遗传发育生物所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待定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……</a:t>
            </a:r>
            <a:endParaRPr lang="en-US" altLang="zh-CN" b="0" i="0" dirty="0">
              <a:solidFill>
                <a:srgbClr val="333333"/>
              </a:solidFill>
              <a:effectLst/>
              <a:latin typeface="Avenir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B8A689-5672-4331-8F9A-B715A1B135A3}"/>
              </a:ext>
            </a:extLst>
          </p:cNvPr>
          <p:cNvSpPr/>
          <p:nvPr/>
        </p:nvSpPr>
        <p:spPr>
          <a:xfrm>
            <a:off x="6096000" y="504955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latin typeface="-apple-system-font"/>
              </a:rPr>
              <a:t>特邀编委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朱怀球    北京大学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		</a:t>
            </a:r>
            <a:r>
              <a:rPr lang="zh-CN" altLang="en-US" dirty="0">
                <a:solidFill>
                  <a:srgbClr val="333333"/>
                </a:solidFill>
                <a:latin typeface="Avenir"/>
              </a:rPr>
              <a:t>杨瑞馥    军事医学科学院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Avenir"/>
              </a:rPr>
              <a:t>周宏伟    南方医科大学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	</a:t>
            </a:r>
            <a:r>
              <a:rPr lang="zh-CN" altLang="en-US" dirty="0">
                <a:solidFill>
                  <a:srgbClr val="333333"/>
                </a:solidFill>
                <a:latin typeface="Avenir"/>
              </a:rPr>
              <a:t>成艳芬    南京农业大学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Avenir"/>
              </a:rPr>
              <a:t>韦中    南京农业大学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	</a:t>
            </a:r>
            <a:r>
              <a:rPr lang="zh-CN" altLang="en-US" dirty="0">
                <a:solidFill>
                  <a:srgbClr val="333333"/>
                </a:solidFill>
                <a:latin typeface="Avenir"/>
              </a:rPr>
              <a:t>邓晔    中科院生态中心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Avenir"/>
              </a:rPr>
              <a:t>杨军    中科院城环境所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	</a:t>
            </a:r>
            <a:r>
              <a:rPr lang="zh-CN" altLang="en-US" dirty="0">
                <a:solidFill>
                  <a:srgbClr val="333333"/>
                </a:solidFill>
                <a:latin typeface="Avenir"/>
              </a:rPr>
              <a:t>白洋    中科院遗传发育生物所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Avenir"/>
              </a:rPr>
              <a:t>袁志林    中国林科院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	</a:t>
            </a:r>
            <a:r>
              <a:rPr lang="zh-CN" altLang="en-US" dirty="0">
                <a:solidFill>
                  <a:srgbClr val="333333"/>
                </a:solidFill>
                <a:latin typeface="Avenir"/>
              </a:rPr>
              <a:t>待定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……</a:t>
            </a:r>
            <a:endParaRPr lang="en-US" altLang="zh-CN" b="0" i="0" dirty="0">
              <a:solidFill>
                <a:srgbClr val="333333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632637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参考资源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230" y="2007704"/>
            <a:ext cx="11475308" cy="4494695"/>
          </a:xfrm>
        </p:spPr>
        <p:txBody>
          <a:bodyPr/>
          <a:lstStyle/>
          <a:p>
            <a:pPr algn="l"/>
            <a:r>
              <a:rPr lang="zh-CN" altLang="en-US" sz="2400" b="1" dirty="0">
                <a:latin typeface="+mn-lt"/>
                <a:ea typeface="+mj-ea"/>
                <a:cs typeface="+mn-ea"/>
                <a:sym typeface="+mn-lt"/>
                <a:hlinkClick r:id="rId3"/>
              </a:rPr>
              <a:t>宏基因组公众号文章目录</a:t>
            </a:r>
            <a:r>
              <a:rPr lang="en-US" altLang="zh-CN" sz="2400" b="1" dirty="0">
                <a:latin typeface="+mn-lt"/>
                <a:ea typeface="+mj-ea"/>
                <a:cs typeface="+mn-ea"/>
                <a:sym typeface="+mn-lt"/>
              </a:rPr>
              <a:t>	</a:t>
            </a:r>
            <a:r>
              <a:rPr lang="zh-CN" altLang="en-US" sz="2400" b="1" dirty="0">
                <a:latin typeface="+mn-lt"/>
                <a:ea typeface="+mj-ea"/>
                <a:cs typeface="+mn-ea"/>
                <a:sym typeface="+mn-lt"/>
                <a:hlinkClick r:id="rId4"/>
              </a:rPr>
              <a:t>生信宝典公众号文章目录</a:t>
            </a:r>
            <a:endParaRPr lang="en-US" altLang="zh-CN" sz="2400" b="1" dirty="0">
              <a:latin typeface="+mn-lt"/>
              <a:ea typeface="+mj-ea"/>
              <a:cs typeface="+mn-ea"/>
              <a:sym typeface="+mn-lt"/>
            </a:endParaRPr>
          </a:p>
          <a:p>
            <a:pPr algn="l"/>
            <a:r>
              <a:rPr lang="zh-CN" altLang="en-US" sz="2400" b="1" dirty="0">
                <a:latin typeface="+mn-lt"/>
                <a:ea typeface="+mj-ea"/>
                <a:hlinkClick r:id="rId5"/>
              </a:rPr>
              <a:t>科学出版社</a:t>
            </a:r>
            <a:r>
              <a:rPr lang="en-US" altLang="zh-CN" sz="2400" b="1" dirty="0">
                <a:latin typeface="+mn-lt"/>
                <a:ea typeface="+mj-ea"/>
                <a:hlinkClick r:id="rId5"/>
              </a:rPr>
              <a:t>《</a:t>
            </a:r>
            <a:r>
              <a:rPr lang="zh-CN" altLang="en-US" sz="2400" b="1" dirty="0">
                <a:latin typeface="+mn-lt"/>
                <a:ea typeface="+mj-ea"/>
                <a:hlinkClick r:id="rId5"/>
              </a:rPr>
              <a:t>微生物组数据分析与可视化实战</a:t>
            </a:r>
            <a:r>
              <a:rPr lang="en-US" altLang="zh-CN" sz="2400" b="1" dirty="0">
                <a:latin typeface="+mn-lt"/>
                <a:ea typeface="+mj-ea"/>
                <a:hlinkClick r:id="rId5"/>
              </a:rPr>
              <a:t>》</a:t>
            </a:r>
            <a:r>
              <a:rPr lang="en-US" altLang="zh-CN" sz="2400" b="1" dirty="0">
                <a:latin typeface="+mn-lt"/>
                <a:ea typeface="+mj-ea"/>
              </a:rPr>
              <a:t>——30+</a:t>
            </a:r>
            <a:r>
              <a:rPr lang="zh-CN" altLang="en-US" sz="2400" b="1" dirty="0">
                <a:latin typeface="+mn-lt"/>
                <a:ea typeface="+mj-ea"/>
              </a:rPr>
              <a:t>篇</a:t>
            </a:r>
            <a:endParaRPr lang="en-US" altLang="zh-CN" sz="2400" b="1" dirty="0">
              <a:latin typeface="+mn-lt"/>
              <a:ea typeface="+mj-ea"/>
            </a:endParaRPr>
          </a:p>
          <a:p>
            <a:pPr algn="l"/>
            <a:r>
              <a:rPr lang="en-US" altLang="zh-CN" sz="2400" b="1" dirty="0">
                <a:latin typeface="+mn-lt"/>
                <a:ea typeface="+mj-ea"/>
                <a:hlinkClick r:id="rId6"/>
              </a:rPr>
              <a:t>Bio-protocol《</a:t>
            </a:r>
            <a:r>
              <a:rPr lang="zh-CN" altLang="en-US" sz="2400" b="1" dirty="0">
                <a:latin typeface="+mn-lt"/>
                <a:ea typeface="+mj-ea"/>
                <a:hlinkClick r:id="rId6"/>
              </a:rPr>
              <a:t>微生物组实验手册</a:t>
            </a:r>
            <a:r>
              <a:rPr lang="en-US" altLang="zh-CN" sz="2400" b="1" dirty="0">
                <a:latin typeface="+mn-lt"/>
                <a:ea typeface="+mj-ea"/>
                <a:hlinkClick r:id="rId6"/>
              </a:rPr>
              <a:t>》</a:t>
            </a:r>
            <a:r>
              <a:rPr lang="zh-CN" altLang="en-US" sz="2400" b="1" dirty="0">
                <a:latin typeface="+mn-lt"/>
                <a:ea typeface="+mj-ea"/>
                <a:hlinkClick r:id="rId6"/>
              </a:rPr>
              <a:t>计划</a:t>
            </a:r>
            <a:r>
              <a:rPr lang="en-US" altLang="zh-CN" sz="2400" b="1" dirty="0">
                <a:latin typeface="+mn-lt"/>
                <a:ea typeface="+mj-ea"/>
              </a:rPr>
              <a:t>——200+</a:t>
            </a:r>
            <a:r>
              <a:rPr lang="zh-CN" altLang="en-US" sz="2400" b="1" dirty="0">
                <a:latin typeface="+mn-lt"/>
                <a:ea typeface="+mj-ea"/>
              </a:rPr>
              <a:t>篇</a:t>
            </a:r>
          </a:p>
          <a:p>
            <a:r>
              <a:rPr lang="en-US" altLang="zh-CN" sz="2400" b="1" dirty="0">
                <a:latin typeface="+mn-lt"/>
                <a:ea typeface="+mj-ea"/>
                <a:hlinkClick r:id="rId7"/>
              </a:rPr>
              <a:t>Protein Cell</a:t>
            </a:r>
            <a:r>
              <a:rPr lang="zh-CN" altLang="en-US" sz="2400" b="1" dirty="0">
                <a:latin typeface="+mn-lt"/>
                <a:ea typeface="+mj-ea"/>
                <a:hlinkClick r:id="rId7"/>
              </a:rPr>
              <a:t>：扩增子和宏基因组数据分析实用指南</a:t>
            </a:r>
            <a:endParaRPr lang="zh-CN" altLang="en-US" sz="2400" b="1" dirty="0">
              <a:latin typeface="+mn-lt"/>
              <a:ea typeface="+mj-ea"/>
            </a:endParaRPr>
          </a:p>
          <a:p>
            <a:r>
              <a:rPr lang="en-US" altLang="zh-CN" sz="2400" b="1" dirty="0">
                <a:latin typeface="+mn-lt"/>
                <a:ea typeface="+mj-ea"/>
                <a:hlinkClick r:id="rId8"/>
              </a:rPr>
              <a:t>CMJ</a:t>
            </a:r>
            <a:r>
              <a:rPr lang="zh-CN" altLang="en-US" sz="2400" b="1" dirty="0">
                <a:latin typeface="+mn-lt"/>
                <a:ea typeface="+mj-ea"/>
                <a:hlinkClick r:id="rId8"/>
              </a:rPr>
              <a:t>：人类微生物组研究设计、样本采集和生物信息分析指南</a:t>
            </a:r>
            <a:endParaRPr lang="zh-CN" altLang="en-US" sz="2400" b="1" dirty="0">
              <a:latin typeface="+mn-lt"/>
              <a:ea typeface="+mj-ea"/>
            </a:endParaRPr>
          </a:p>
          <a:p>
            <a:pPr algn="l"/>
            <a:r>
              <a:rPr lang="zh-CN" altLang="en-US" sz="2400" b="1" dirty="0">
                <a:latin typeface="+mn-lt"/>
                <a:ea typeface="+mj-ea"/>
                <a:cs typeface="+mn-ea"/>
                <a:sym typeface="+mn-lt"/>
              </a:rPr>
              <a:t>加拿大生信网 </a:t>
            </a:r>
            <a:r>
              <a:rPr lang="en-US" altLang="zh-CN" sz="2400" b="1" dirty="0">
                <a:latin typeface="+mn-lt"/>
                <a:ea typeface="+mj-ea"/>
                <a:cs typeface="+mn-ea"/>
                <a:sym typeface="+mn-lt"/>
                <a:hlinkClick r:id="rId9"/>
              </a:rPr>
              <a:t>https://bioinformatics.ca/</a:t>
            </a:r>
            <a:r>
              <a:rPr lang="en-US" altLang="zh-CN" sz="2400" b="1" dirty="0">
                <a:latin typeface="+mn-lt"/>
                <a:ea typeface="+mj-ea"/>
                <a:cs typeface="+mn-ea"/>
                <a:sym typeface="+mn-lt"/>
              </a:rPr>
              <a:t> </a:t>
            </a:r>
            <a:r>
              <a:rPr lang="zh-CN" altLang="en-US" sz="2400" b="1" dirty="0">
                <a:latin typeface="+mn-lt"/>
                <a:ea typeface="+mj-ea"/>
                <a:cs typeface="+mn-ea"/>
                <a:sym typeface="+mn-lt"/>
                <a:hlinkClick r:id="rId10"/>
              </a:rPr>
              <a:t>宏基因组课程中文版</a:t>
            </a:r>
            <a:endParaRPr lang="zh-CN" altLang="en-US" sz="2400" b="1" dirty="0">
              <a:latin typeface="+mn-lt"/>
              <a:ea typeface="+mj-ea"/>
              <a:cs typeface="+mn-ea"/>
              <a:sym typeface="+mn-lt"/>
            </a:endParaRPr>
          </a:p>
          <a:p>
            <a:pPr algn="l"/>
            <a:r>
              <a:rPr lang="zh-CN" altLang="en-US" sz="2400" b="1" dirty="0">
                <a:latin typeface="+mn-lt"/>
                <a:ea typeface="+mj-ea"/>
                <a:cs typeface="+mn-ea"/>
                <a:sym typeface="+mn-lt"/>
              </a:rPr>
              <a:t>美国高通量开源课程 </a:t>
            </a:r>
            <a:r>
              <a:rPr lang="en-US" altLang="zh-CN" sz="2400" b="1" dirty="0">
                <a:latin typeface="+mn-lt"/>
                <a:ea typeface="+mj-ea"/>
                <a:cs typeface="+mn-ea"/>
                <a:sym typeface="+mn-lt"/>
                <a:hlinkClick r:id="rId11"/>
              </a:rPr>
              <a:t>https://github.com/ngs-docs</a:t>
            </a:r>
            <a:r>
              <a:rPr lang="en-US" altLang="zh-CN" sz="2400" b="1" dirty="0">
                <a:latin typeface="+mn-lt"/>
                <a:ea typeface="+mj-ea"/>
                <a:cs typeface="+mn-ea"/>
                <a:sym typeface="+mn-lt"/>
              </a:rPr>
              <a:t> </a:t>
            </a:r>
          </a:p>
          <a:p>
            <a:r>
              <a:rPr lang="en-US" altLang="zh-CN" sz="2400" b="1" dirty="0">
                <a:latin typeface="+mn-lt"/>
                <a:ea typeface="+mj-ea"/>
                <a:cs typeface="+mn-ea"/>
                <a:sym typeface="+mn-lt"/>
              </a:rPr>
              <a:t>Curtis </a:t>
            </a:r>
            <a:r>
              <a:rPr lang="en-US" altLang="zh-CN" sz="2400" b="1" dirty="0" err="1">
                <a:latin typeface="+mn-lt"/>
                <a:ea typeface="+mj-ea"/>
                <a:cs typeface="+mn-ea"/>
                <a:sym typeface="+mn-lt"/>
              </a:rPr>
              <a:t>Huttenhower</a:t>
            </a:r>
            <a:r>
              <a:rPr lang="en-US" altLang="zh-CN" sz="2400" b="1" dirty="0">
                <a:latin typeface="+mn-lt"/>
                <a:ea typeface="+mj-ea"/>
                <a:cs typeface="+mn-ea"/>
                <a:sym typeface="+mn-lt"/>
              </a:rPr>
              <a:t> </a:t>
            </a:r>
            <a:r>
              <a:rPr lang="en-US" altLang="zh-CN" sz="2400" b="1" dirty="0">
                <a:latin typeface="+mn-lt"/>
                <a:ea typeface="+mj-ea"/>
                <a:cs typeface="+mn-ea"/>
                <a:sym typeface="+mn-lt"/>
                <a:hlinkClick r:id="rId12"/>
              </a:rPr>
              <a:t>http://huttenhower.sph.harvard.edu/</a:t>
            </a:r>
            <a:r>
              <a:rPr lang="en-US" altLang="zh-CN" sz="2400" b="1" dirty="0">
                <a:latin typeface="+mn-lt"/>
                <a:ea typeface="+mj-ea"/>
                <a:cs typeface="+mn-ea"/>
                <a:sym typeface="+mn-lt"/>
              </a:rPr>
              <a:t> </a:t>
            </a:r>
          </a:p>
          <a:p>
            <a:r>
              <a:rPr lang="en-US" altLang="zh-CN" sz="2400" b="1" dirty="0">
                <a:latin typeface="+mn-lt"/>
                <a:ea typeface="+mj-ea"/>
                <a:cs typeface="+mn-ea"/>
                <a:sym typeface="+mn-lt"/>
              </a:rPr>
              <a:t>Nicola </a:t>
            </a:r>
            <a:r>
              <a:rPr lang="en-US" altLang="zh-CN" sz="2400" b="1" dirty="0" err="1">
                <a:latin typeface="+mn-lt"/>
                <a:ea typeface="+mj-ea"/>
                <a:cs typeface="+mn-ea"/>
                <a:sym typeface="+mn-lt"/>
              </a:rPr>
              <a:t>Segata</a:t>
            </a:r>
            <a:r>
              <a:rPr lang="en-US" altLang="zh-CN" sz="2400" b="1" dirty="0">
                <a:latin typeface="+mn-lt"/>
                <a:ea typeface="+mj-ea"/>
                <a:cs typeface="+mn-ea"/>
                <a:sym typeface="+mn-lt"/>
              </a:rPr>
              <a:t> </a:t>
            </a:r>
            <a:r>
              <a:rPr lang="en-US" altLang="zh-CN" sz="2400" b="1" dirty="0">
                <a:latin typeface="+mn-lt"/>
                <a:ea typeface="+mj-ea"/>
                <a:hlinkClick r:id="rId13"/>
              </a:rPr>
              <a:t>http://segatalab.cibio.unitn.it/</a:t>
            </a:r>
            <a:endParaRPr lang="zh-CN" altLang="en-US" sz="2400" b="1" dirty="0">
              <a:latin typeface="+mn-lt"/>
              <a:ea typeface="+mj-ea"/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77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0530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A43133A-6749-402C-B4CA-66E2F358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2A6657-10E1-42F0-B7C8-B7DFFB10F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5100" r="5010" b="5435"/>
          <a:stretch/>
        </p:blipFill>
        <p:spPr>
          <a:xfrm>
            <a:off x="5861740" y="1434203"/>
            <a:ext cx="4247889" cy="4225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FC4F57-C1B3-4E11-8157-4161D028FA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286" y="0"/>
            <a:ext cx="2669707" cy="68663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80B090-885E-457F-B539-88B4B57FD8DA}"/>
              </a:ext>
            </a:extLst>
          </p:cNvPr>
          <p:cNvSpPr txBox="1"/>
          <p:nvPr/>
        </p:nvSpPr>
        <p:spPr>
          <a:xfrm>
            <a:off x="5861740" y="5804452"/>
            <a:ext cx="42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欢迎关注宏基因组，专业干货每日推送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C0EBC4-B6D5-46F1-A440-9B0BA618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34" y="442875"/>
            <a:ext cx="6529075" cy="1064812"/>
          </a:xfrm>
        </p:spPr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宏基因组公众号</a:t>
            </a:r>
          </a:p>
        </p:txBody>
      </p:sp>
    </p:spTree>
    <p:extLst>
      <p:ext uri="{BB962C8B-B14F-4D97-AF65-F5344CB8AC3E}">
        <p14:creationId xmlns:p14="http://schemas.microsoft.com/office/powerpoint/2010/main" val="2105614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3302" y="1943766"/>
            <a:ext cx="7696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zh-CN" sz="3600" dirty="0">
              <a:cs typeface="+mn-ea"/>
              <a:sym typeface="+mn-lt"/>
            </a:endParaRPr>
          </a:p>
          <a:p>
            <a:r>
              <a:rPr lang="zh-CN" altLang="en-US" sz="3600" dirty="0">
                <a:cs typeface="+mn-ea"/>
                <a:sym typeface="+mn-lt"/>
              </a:rPr>
              <a:t>谢谢各位老师！</a:t>
            </a:r>
          </a:p>
          <a:p>
            <a:endParaRPr lang="en-US" altLang="zh-CN" sz="3600" dirty="0">
              <a:cs typeface="+mn-ea"/>
              <a:sym typeface="+mn-lt"/>
            </a:endParaRPr>
          </a:p>
        </p:txBody>
      </p:sp>
      <p:pic>
        <p:nvPicPr>
          <p:cNvPr id="6" name="Picture 3" descr="12m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4993">
            <a:off x="900705" y="3528479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936CDCB-EBA5-41D6-B6DD-164A8890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1" y="442875"/>
            <a:ext cx="9799049" cy="1064812"/>
          </a:xfrm>
        </p:spPr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加我并进入同行交流群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842E8-FAF8-4D55-81EF-41E1E8BCC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21" y="1507688"/>
            <a:ext cx="4585000" cy="4585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63820B-8E82-41CF-9196-2BEB2F6C991A}"/>
              </a:ext>
            </a:extLst>
          </p:cNvPr>
          <p:cNvSpPr txBox="1"/>
          <p:nvPr/>
        </p:nvSpPr>
        <p:spPr>
          <a:xfrm>
            <a:off x="5469834" y="6102628"/>
            <a:ext cx="5433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备注：姓名-单位-职称/年级-研究方向</a:t>
            </a:r>
          </a:p>
        </p:txBody>
      </p:sp>
    </p:spTree>
    <p:extLst>
      <p:ext uri="{BB962C8B-B14F-4D97-AF65-F5344CB8AC3E}">
        <p14:creationId xmlns:p14="http://schemas.microsoft.com/office/powerpoint/2010/main" val="69530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为什么要学生物信息</a:t>
            </a:r>
          </a:p>
        </p:txBody>
      </p:sp>
      <p:sp>
        <p:nvSpPr>
          <p:cNvPr id="5" name="矩形 4"/>
          <p:cNvSpPr/>
          <p:nvPr/>
        </p:nvSpPr>
        <p:spPr>
          <a:xfrm>
            <a:off x="1524000" y="5805492"/>
            <a:ext cx="4455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70709"/>
                </a:solidFill>
                <a:cs typeface="+mn-ea"/>
                <a:sym typeface="+mn-lt"/>
              </a:rPr>
              <a:t>929</a:t>
            </a:r>
            <a:r>
              <a:rPr lang="zh-CN" altLang="en-US" dirty="0">
                <a:solidFill>
                  <a:srgbClr val="070709"/>
                </a:solidFill>
                <a:cs typeface="+mn-ea"/>
                <a:sym typeface="+mn-lt"/>
              </a:rPr>
              <a:t>株豌豆中，红花豌豆有</a:t>
            </a:r>
            <a:r>
              <a:rPr lang="en-US" altLang="zh-CN" dirty="0">
                <a:solidFill>
                  <a:srgbClr val="070709"/>
                </a:solidFill>
                <a:cs typeface="+mn-ea"/>
                <a:sym typeface="+mn-lt"/>
              </a:rPr>
              <a:t>705</a:t>
            </a:r>
            <a:r>
              <a:rPr lang="zh-CN" altLang="en-US" dirty="0">
                <a:solidFill>
                  <a:srgbClr val="070709"/>
                </a:solidFill>
                <a:cs typeface="+mn-ea"/>
                <a:sym typeface="+mn-lt"/>
              </a:rPr>
              <a:t>株，白花豌豆有</a:t>
            </a:r>
            <a:r>
              <a:rPr lang="en-US" altLang="zh-CN" dirty="0">
                <a:solidFill>
                  <a:srgbClr val="070709"/>
                </a:solidFill>
                <a:cs typeface="+mn-ea"/>
                <a:sym typeface="+mn-lt"/>
              </a:rPr>
              <a:t>224</a:t>
            </a:r>
            <a:r>
              <a:rPr lang="zh-CN" altLang="en-US" dirty="0">
                <a:solidFill>
                  <a:srgbClr val="070709"/>
                </a:solidFill>
                <a:cs typeface="+mn-ea"/>
                <a:sym typeface="+mn-lt"/>
              </a:rPr>
              <a:t>株，二者之比接近于</a:t>
            </a:r>
            <a:r>
              <a:rPr lang="en-US" altLang="zh-CN" dirty="0">
                <a:solidFill>
                  <a:srgbClr val="070709"/>
                </a:solidFill>
                <a:cs typeface="+mn-ea"/>
                <a:sym typeface="+mn-lt"/>
              </a:rPr>
              <a:t>3∶1</a:t>
            </a:r>
            <a:endParaRPr lang="zh-CN" altLang="en-US" dirty="0">
              <a:solidFill>
                <a:srgbClr val="070709"/>
              </a:solidFill>
              <a:cs typeface="+mn-ea"/>
              <a:sym typeface="+mn-lt"/>
            </a:endParaRPr>
          </a:p>
        </p:txBody>
      </p:sp>
      <p:pic>
        <p:nvPicPr>
          <p:cNvPr id="1028" name="Picture 4" descr="https://gss1.bdstatic.com/-vo3dSag_xI4khGkpoWK1HF6hhy/baike/c0%3Dbaike150%2C5%2C5%2C150%2C50/sign=c11013cf5edf8db1a8237436684ab631/9e3df8dcd100baa1506155ec4710b912c8fc2e13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104" y="1553324"/>
            <a:ext cx="3328609" cy="42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ss1.bdstatic.com/-vo3dSag_xI4khGkpoWK1HF6hhy/baike/c0%3Dbaike92%2C5%2C5%2C92%2C30/sign=ec2b27918d13632701e0ca61f0e6cb89/fcfaaf51f3deb48f71a01a93f71f3a292cf578b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082" y="1507687"/>
            <a:ext cx="4436685" cy="40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6266543" y="5757756"/>
            <a:ext cx="4455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50507"/>
                </a:solidFill>
                <a:cs typeface="+mn-ea"/>
                <a:sym typeface="+mn-lt"/>
              </a:rPr>
              <a:t>基因组时代，人类基因组有</a:t>
            </a:r>
            <a:r>
              <a:rPr lang="en-US" altLang="zh-CN" dirty="0">
                <a:solidFill>
                  <a:srgbClr val="050507"/>
                </a:solidFill>
                <a:cs typeface="+mn-ea"/>
                <a:sym typeface="+mn-lt"/>
              </a:rPr>
              <a:t>30</a:t>
            </a:r>
            <a:r>
              <a:rPr lang="zh-CN" altLang="en-US" dirty="0">
                <a:solidFill>
                  <a:srgbClr val="050507"/>
                </a:solidFill>
                <a:cs typeface="+mn-ea"/>
                <a:sym typeface="+mn-lt"/>
              </a:rPr>
              <a:t>亿个碱基</a:t>
            </a:r>
            <a:endParaRPr lang="en-US" altLang="zh-CN" dirty="0">
              <a:solidFill>
                <a:srgbClr val="050507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rgbClr val="050507"/>
                </a:solidFill>
                <a:cs typeface="+mn-ea"/>
                <a:sym typeface="+mn-lt"/>
              </a:rPr>
              <a:t>人类一生可能无法读完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8</a:t>
            </a:fld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1715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9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5136567" y="79373"/>
            <a:ext cx="6701203" cy="6684103"/>
            <a:chOff x="2722197" y="-602196"/>
            <a:chExt cx="8739474" cy="8589164"/>
          </a:xfrm>
        </p:grpSpPr>
        <p:pic>
          <p:nvPicPr>
            <p:cNvPr id="6" name="Picture 2" descr="https://encrypted-tbn2.gstatic.com/images?q=tbn:ANd9GcSU2TqaexbiA44auxkdJi09A7Snbjj3CFH9Gq8YrU19hvlLDso4l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22197" y="-602196"/>
              <a:ext cx="8739474" cy="8589164"/>
            </a:xfrm>
            <a:prstGeom prst="ellipse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5"/>
            <p:cNvSpPr txBox="1"/>
            <p:nvPr/>
          </p:nvSpPr>
          <p:spPr>
            <a:xfrm>
              <a:off x="3285851" y="2103504"/>
              <a:ext cx="7836717" cy="288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人类肠道基因组</a:t>
              </a:r>
              <a:r>
                <a:rPr lang="en-CA" sz="2800" b="1" dirty="0">
                  <a:solidFill>
                    <a:schemeClr val="bg1"/>
                  </a:solidFill>
                  <a:cs typeface="+mn-ea"/>
                  <a:sym typeface="+mn-lt"/>
                </a:rPr>
                <a:t>: </a:t>
              </a:r>
            </a:p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1.7</a:t>
              </a: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亿个基因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20</a:t>
              </a: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万个基因组，近</a:t>
              </a:r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千个物种</a:t>
              </a:r>
              <a:endParaRPr lang="en-CA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endParaRPr lang="en-CA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典型个体</a:t>
              </a:r>
              <a:r>
                <a:rPr lang="en-CA" sz="2800" b="1" dirty="0">
                  <a:solidFill>
                    <a:schemeClr val="bg1"/>
                  </a:solidFill>
                  <a:cs typeface="+mn-ea"/>
                  <a:sym typeface="+mn-lt"/>
                </a:rPr>
                <a:t> &gt; 160 </a:t>
              </a: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个物种</a:t>
              </a:r>
              <a:endParaRPr lang="en-CA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1506965" y="2694058"/>
            <a:ext cx="2044767" cy="1945319"/>
            <a:chOff x="134874" y="2523564"/>
            <a:chExt cx="2101850" cy="2101850"/>
          </a:xfrm>
        </p:grpSpPr>
        <p:pic>
          <p:nvPicPr>
            <p:cNvPr id="9" name="Picture 4" descr="http://d1jqu7g1y74ds1.cloudfront.net/wp-content/uploads/2009/10/globe_west_2048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74" y="2523564"/>
              <a:ext cx="2101850" cy="2101850"/>
            </a:xfrm>
            <a:prstGeom prst="ellipse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8"/>
            <p:cNvSpPr txBox="1"/>
            <p:nvPr/>
          </p:nvSpPr>
          <p:spPr>
            <a:xfrm>
              <a:off x="575141" y="3025794"/>
              <a:ext cx="1221315" cy="1097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cs typeface="+mn-ea"/>
                  <a:sym typeface="+mn-lt"/>
                </a:rPr>
                <a:t>宿主</a:t>
              </a:r>
              <a:r>
                <a:rPr lang="en-CA" sz="2000" b="1" dirty="0">
                  <a:solidFill>
                    <a:srgbClr val="FFFF00"/>
                  </a:solidFill>
                  <a:cs typeface="+mn-ea"/>
                  <a:sym typeface="+mn-lt"/>
                </a:rPr>
                <a:t>: </a:t>
              </a:r>
            </a:p>
            <a:p>
              <a:pPr algn="ctr"/>
              <a:r>
                <a:rPr lang="en-CA" sz="2000" b="1" dirty="0">
                  <a:solidFill>
                    <a:srgbClr val="FFFF00"/>
                  </a:solidFill>
                  <a:cs typeface="+mn-ea"/>
                  <a:sym typeface="+mn-lt"/>
                </a:rPr>
                <a:t>~25,000 </a:t>
              </a:r>
            </a:p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cs typeface="+mn-ea"/>
                  <a:sym typeface="+mn-lt"/>
                </a:rPr>
                <a:t>基因</a:t>
              </a:r>
              <a:endParaRPr lang="en-CA" sz="2000" b="1" dirty="0">
                <a:solidFill>
                  <a:srgbClr val="FFFF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TextBox 9"/>
          <p:cNvSpPr txBox="1"/>
          <p:nvPr/>
        </p:nvSpPr>
        <p:spPr>
          <a:xfrm>
            <a:off x="354230" y="5104204"/>
            <a:ext cx="45918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Nature</a:t>
            </a:r>
            <a:r>
              <a:rPr lang="zh-CN" altLang="en-US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：人类肠道微生物组参考基因集</a:t>
            </a:r>
            <a:endParaRPr lang="zh-CN" altLang="en-US" sz="1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altLang="zh-CN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NBT</a:t>
            </a:r>
            <a:r>
              <a:rPr lang="zh-CN" altLang="en-US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：人类微生物组千万基因的参考基因集</a:t>
            </a:r>
            <a:endParaRPr lang="zh-CN" altLang="en-US" sz="1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7"/>
              </a:rPr>
              <a:t>NBT</a:t>
            </a:r>
            <a:r>
              <a:rPr lang="zh-CN" altLang="en-US" sz="1600" dirty="0">
                <a:solidFill>
                  <a:srgbClr val="0366D6"/>
                </a:solidFill>
                <a:latin typeface="-apple-system"/>
                <a:hlinkClick r:id="rId7"/>
              </a:rPr>
              <a:t>：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7"/>
              </a:rPr>
              <a:t>20</a:t>
            </a:r>
            <a:r>
              <a:rPr lang="zh-CN" altLang="en-US" sz="1600" dirty="0">
                <a:solidFill>
                  <a:srgbClr val="0366D6"/>
                </a:solidFill>
                <a:latin typeface="-apple-system"/>
                <a:hlinkClick r:id="rId7"/>
              </a:rPr>
              <a:t>万个基因组的肠道微生物参考基因组集</a:t>
            </a:r>
            <a:endParaRPr lang="en-US" altLang="zh-CN" sz="1600" dirty="0">
              <a:solidFill>
                <a:srgbClr val="0366D6"/>
              </a:solidFill>
              <a:latin typeface="-apple-system"/>
            </a:endParaRPr>
          </a:p>
          <a:p>
            <a:r>
              <a:rPr lang="en-US" altLang="zh-CN" sz="1600" dirty="0">
                <a:solidFill>
                  <a:srgbClr val="0366D6"/>
                </a:solidFill>
                <a:latin typeface="-apple-system"/>
                <a:sym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</a:t>
            </a:r>
            <a:r>
              <a:rPr lang="zh-CN" altLang="en-US" sz="1600" dirty="0">
                <a:solidFill>
                  <a:srgbClr val="0366D6"/>
                </a:solidFill>
                <a:latin typeface="-apple-system"/>
                <a:sym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：人体肠道细菌与自身细胞的比例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sym typeface="+mn-lt"/>
              </a:rPr>
              <a:t>1</a:t>
            </a:r>
            <a:r>
              <a:rPr lang="zh-CN" altLang="en-US" sz="1600" dirty="0">
                <a:solidFill>
                  <a:srgbClr val="0366D6"/>
                </a:solidFill>
                <a:latin typeface="-apple-system"/>
                <a:sym typeface="+mn-lt"/>
              </a:rPr>
              <a:t>：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sym typeface="+mn-lt"/>
              </a:rPr>
              <a:t>1</a:t>
            </a:r>
            <a:endParaRPr lang="en-CA" sz="1600" dirty="0">
              <a:solidFill>
                <a:srgbClr val="0366D6"/>
              </a:solidFill>
              <a:latin typeface="-apple-system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809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c4kb50r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4303</TotalTime>
  <Words>7904</Words>
  <Application>Microsoft Office PowerPoint</Application>
  <PresentationFormat>宽屏</PresentationFormat>
  <Paragraphs>936</Paragraphs>
  <Slides>79</Slides>
  <Notes>58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0" baseType="lpstr">
      <vt:lpstr>-apple-system</vt:lpstr>
      <vt:lpstr>-apple-system-font</vt:lpstr>
      <vt:lpstr>Avenir</vt:lpstr>
      <vt:lpstr>等线</vt:lpstr>
      <vt:lpstr>微软雅黑</vt:lpstr>
      <vt:lpstr>Arial</vt:lpstr>
      <vt:lpstr>Calibri</vt:lpstr>
      <vt:lpstr>Georgia</vt:lpstr>
      <vt:lpstr>Wingdings</vt:lpstr>
      <vt:lpstr>Wingdings 2</vt:lpstr>
      <vt:lpstr>Office 主题​​</vt:lpstr>
      <vt:lpstr>扩增子和宏基因组数据分析流程和可视化方案</vt:lpstr>
      <vt:lpstr>个人简介</vt:lpstr>
      <vt:lpstr>发表文章情况</vt:lpstr>
      <vt:lpstr>为什么微生物组这么热？</vt:lpstr>
      <vt:lpstr>动植物生活环境中充满微生物</vt:lpstr>
      <vt:lpstr>报告提纲</vt:lpstr>
      <vt:lpstr>报告提纲</vt:lpstr>
      <vt:lpstr>为什么要学生物信息</vt:lpstr>
      <vt:lpstr>PowerPoint 演示文稿</vt:lpstr>
      <vt:lpstr>学习编程与手动重复工作比较</vt:lpstr>
      <vt:lpstr>学什么：Shell + R(软件)</vt:lpstr>
      <vt:lpstr>PowerPoint 演示文稿</vt:lpstr>
      <vt:lpstr>笔记本秒变分析平台——常用软件</vt:lpstr>
      <vt:lpstr>工作站选购经验(硬件)</vt:lpstr>
      <vt:lpstr>服务器选购经验(硬件，可选)</vt:lpstr>
      <vt:lpstr>microbiome, microbiota和metagenome</vt:lpstr>
      <vt:lpstr>微生物组研究方法</vt:lpstr>
      <vt:lpstr>宏组学概述</vt:lpstr>
      <vt:lpstr>数据分析的基本思想——三步走</vt:lpstr>
      <vt:lpstr>扩增子和宏基因组分析流程</vt:lpstr>
      <vt:lpstr>PowerPoint 演示文稿</vt:lpstr>
      <vt:lpstr>报告提纲</vt:lpstr>
      <vt:lpstr>扩增子分析类似人口普查</vt:lpstr>
      <vt:lpstr>扩增子(标记基因，Marker genes)</vt:lpstr>
      <vt:lpstr>扩增子实验和分析流程</vt:lpstr>
      <vt:lpstr>《微生物组实验手册》</vt:lpstr>
      <vt:lpstr>PowerPoint 演示文稿</vt:lpstr>
      <vt:lpstr>扩增子测序常用结构的模式图</vt:lpstr>
      <vt:lpstr>鉴定特征序列(OTU/ASV)原理</vt:lpstr>
      <vt:lpstr>扩增子分析软件和数据库</vt:lpstr>
      <vt:lpstr>QIIME2——可重复全程记录式分析流程</vt:lpstr>
      <vt:lpstr>QIIME 2简明和完整中文教程</vt:lpstr>
      <vt:lpstr>PowerPoint 演示文稿</vt:lpstr>
      <vt:lpstr>VSEARCH</vt:lpstr>
      <vt:lpstr>易扩增子(EasyAmplicon)</vt:lpstr>
      <vt:lpstr>报告提纲</vt:lpstr>
      <vt:lpstr>宏基因组</vt:lpstr>
      <vt:lpstr>宏基因组分析平台MGnify</vt:lpstr>
      <vt:lpstr>宏基因组分析平台MG-RAST</vt:lpstr>
      <vt:lpstr>中国微生物组大数据分析平台gcMeta</vt:lpstr>
      <vt:lpstr>宏基因组分析流程</vt:lpstr>
      <vt:lpstr>软件安装——BioConda</vt:lpstr>
      <vt:lpstr>国家微生物科学数据中心</vt:lpstr>
      <vt:lpstr>微生物组数据库国内下载</vt:lpstr>
      <vt:lpstr>易宏基因组(EasyMetagenome)</vt:lpstr>
      <vt:lpstr>报告提纲</vt:lpstr>
      <vt:lpstr>常用的可视化工具</vt:lpstr>
      <vt:lpstr>微生物组可视化R包</vt:lpstr>
      <vt:lpstr>统计可视化amplicon包</vt:lpstr>
      <vt:lpstr>ImageGP——在线绘制20种图/分析</vt:lpstr>
      <vt:lpstr>ImageGP 2图+代码可重复分析</vt:lpstr>
      <vt:lpstr>E Venn — 维恩图统计绘图大全</vt:lpstr>
      <vt:lpstr>模式图及封面图</vt:lpstr>
      <vt:lpstr>模式图及封面图</vt:lpstr>
      <vt:lpstr>报告提纲</vt:lpstr>
      <vt:lpstr>高水平文章特点</vt:lpstr>
      <vt:lpstr>文章图的差距</vt:lpstr>
      <vt:lpstr>文章图的差距</vt:lpstr>
      <vt:lpstr>套路总结</vt:lpstr>
      <vt:lpstr>套路总结</vt:lpstr>
      <vt:lpstr>最常用的半/全版格式(Nature)</vt:lpstr>
      <vt:lpstr>AI学习三部曲和扩展阅读</vt:lpstr>
      <vt:lpstr>中国高通量测序数据中心——GSA</vt:lpstr>
      <vt:lpstr>数据代码图表整理示例</vt:lpstr>
      <vt:lpstr>文件附件整理</vt:lpstr>
      <vt:lpstr>合作：实验+分析=1+1&gt;2</vt:lpstr>
      <vt:lpstr>本领域主要杂志和影响因子</vt:lpstr>
      <vt:lpstr>PowerPoint 演示文稿</vt:lpstr>
      <vt:lpstr>总结</vt:lpstr>
      <vt:lpstr>科学传播的一些工作</vt:lpstr>
      <vt:lpstr>创立“宏基因组”公众号</vt:lpstr>
      <vt:lpstr>微生物组研究方法综述</vt:lpstr>
      <vt:lpstr>JoVE微生物组专刊征稿</vt:lpstr>
      <vt:lpstr>微生物组分析和可视化方法专刊</vt:lpstr>
      <vt:lpstr>《微生物组数据分析与可视化实战》—科学出版社</vt:lpstr>
      <vt:lpstr>《微生物组实验手册》——Bio-protocol</vt:lpstr>
      <vt:lpstr>参考资源</vt:lpstr>
      <vt:lpstr>宏基因组公众号</vt:lpstr>
      <vt:lpstr>加我并进入同行交流群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Yong-Xin Liu</dc:creator>
  <cp:lastModifiedBy>Liu Yong-Xin</cp:lastModifiedBy>
  <cp:revision>329</cp:revision>
  <dcterms:created xsi:type="dcterms:W3CDTF">2017-01-24T06:04:37Z</dcterms:created>
  <dcterms:modified xsi:type="dcterms:W3CDTF">2020-10-27T13:12:45Z</dcterms:modified>
</cp:coreProperties>
</file>